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PBxmaBwCaMISpbWQdgGt2aM3u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0c54bccb13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10c54bccb1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0c54bcd39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g10c54bcd3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0c54bccb1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10c54bccb13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92562377ee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92562377e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0f1bccc02e_1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0f1bccc02e_1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d9932115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10d9932115f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0f1bccc02e_1_8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0f1bccc02e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0f1bccc02e_3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SA - define onboarding - detail steps</a:t>
            </a:r>
            <a:endParaRPr/>
          </a:p>
        </p:txBody>
      </p:sp>
      <p:sp>
        <p:nvSpPr>
          <p:cNvPr id="173" name="Google Shape;173;g10f1bccc02e_3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c54bccb1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MM</a:t>
            </a:r>
            <a:r>
              <a:rPr lang="en-US">
                <a:solidFill>
                  <a:schemeClr val="dk1"/>
                </a:solidFill>
              </a:rPr>
              <a:t> - define onboarding - detail steps</a:t>
            </a:r>
            <a:endParaRPr/>
          </a:p>
        </p:txBody>
      </p:sp>
      <p:sp>
        <p:nvSpPr>
          <p:cNvPr id="180" name="Google Shape;180;g10c54bccb1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92562377ee_1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292562377ee_1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c54bccb13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0c54bccb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2562377ee_1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92562377ee_1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SzPts val="1600"/>
              <a:buNone/>
              <a:defRPr cap="none">
                <a:solidFill>
                  <a:srgbClr val="86D1D8"/>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a:endParaRPr/>
          </a:p>
        </p:txBody>
      </p:sp>
      <p:sp>
        <p:nvSpPr>
          <p:cNvPr id="20" name="Google Shape;20;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352"/>
              </a:srgbClr>
            </a:outerShdw>
          </a:effectLst>
        </p:spPr>
      </p:sp>
      <p:sp>
        <p:nvSpPr>
          <p:cNvPr id="77" name="Google Shape;77;p16"/>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8" name="Google Shape;7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4" name="Google Shape;8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0" name="Google Shape;90;p18"/>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91" name="Google Shape;91;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
        <p:nvSpPr>
          <p:cNvPr id="94" name="Google Shape;94;p18"/>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5" name="Google Shape;95;p18"/>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200"/>
              <a:buFont typeface="Arial"/>
              <a:buNone/>
            </a:pPr>
            <a:r>
              <a:rPr lang="en-US" sz="12200" b="0" i="0" u="none" strike="noStrike" cap="none">
                <a:solidFill>
                  <a:srgbClr val="86D1D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9"/>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99" name="Google Shape;99;p1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0"/>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5" name="Google Shape;105;p20"/>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6" name="Google Shape;106;p20"/>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7" name="Google Shape;107;p20"/>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08" name="Google Shape;108;p20"/>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09" name="Google Shape;109;p20"/>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10" name="Google Shape;110;p20"/>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20"/>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2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18" name="Google Shape;118;p21"/>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19" name="Google Shape;119;p21"/>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0" name="Google Shape;120;p21"/>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1" name="Google Shape;121;p21"/>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2" name="Google Shape;122;p21"/>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123" name="Google Shape;123;p21"/>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124" name="Google Shape;124;p21"/>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125" name="Google Shape;125;p21"/>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cxnSp>
        <p:nvCxnSpPr>
          <p:cNvPr id="126" name="Google Shape;126;p21"/>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21"/>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2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2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2"/>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4" name="Google Shape;134;p2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3"/>
          <p:cNvSpPr txBox="1">
            <a:spLocks noGrp="1"/>
          </p:cNvSpPr>
          <p:nvPr>
            <p:ph type="body" idx="1"/>
          </p:nvPr>
        </p:nvSpPr>
        <p:spPr>
          <a:xfrm rot="5400000">
            <a:off x="1679576"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40" name="Google Shape;140;p2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26" name="Google Shape;26;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4000"/>
              <a:buFont typeface="Century Gothic"/>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cap="none">
                <a:solidFill>
                  <a:srgbClr val="86D1D8"/>
                </a:solidFill>
              </a:defRPr>
            </a:lvl1pPr>
            <a:lvl2pPr marL="914400" lvl="1" indent="-228600" algn="l">
              <a:lnSpc>
                <a:spcPct val="100000"/>
              </a:lnSpc>
              <a:spcBef>
                <a:spcPts val="1000"/>
              </a:spcBef>
              <a:spcAft>
                <a:spcPts val="0"/>
              </a:spcAft>
              <a:buSzPts val="1440"/>
              <a:buNone/>
              <a:defRPr sz="1800">
                <a:solidFill>
                  <a:schemeClr val="lt1"/>
                </a:solidFill>
              </a:defRPr>
            </a:lvl2pPr>
            <a:lvl3pPr marL="1371600" lvl="2" indent="-228600" algn="l">
              <a:lnSpc>
                <a:spcPct val="100000"/>
              </a:lnSpc>
              <a:spcBef>
                <a:spcPts val="1000"/>
              </a:spcBef>
              <a:spcAft>
                <a:spcPts val="0"/>
              </a:spcAft>
              <a:buSzPts val="1280"/>
              <a:buNone/>
              <a:defRPr sz="1600">
                <a:solidFill>
                  <a:schemeClr val="lt1"/>
                </a:solidFill>
              </a:defRPr>
            </a:lvl3pPr>
            <a:lvl4pPr marL="1828800" lvl="3" indent="-228600" algn="l">
              <a:lnSpc>
                <a:spcPct val="100000"/>
              </a:lnSpc>
              <a:spcBef>
                <a:spcPts val="1000"/>
              </a:spcBef>
              <a:spcAft>
                <a:spcPts val="0"/>
              </a:spcAft>
              <a:buSzPts val="1120"/>
              <a:buNone/>
              <a:defRPr sz="1400">
                <a:solidFill>
                  <a:schemeClr val="lt1"/>
                </a:solidFill>
              </a:defRPr>
            </a:lvl4pPr>
            <a:lvl5pPr marL="2286000" lvl="4" indent="-228600" algn="l">
              <a:lnSpc>
                <a:spcPct val="100000"/>
              </a:lnSpc>
              <a:spcBef>
                <a:spcPts val="1000"/>
              </a:spcBef>
              <a:spcAft>
                <a:spcPts val="0"/>
              </a:spcAft>
              <a:buSzPts val="1120"/>
              <a:buNone/>
              <a:defRPr sz="1400">
                <a:solidFill>
                  <a:schemeClr val="lt1"/>
                </a:solidFill>
              </a:defRPr>
            </a:lvl5pPr>
            <a:lvl6pPr marL="2743200" lvl="5" indent="-228600" algn="l">
              <a:lnSpc>
                <a:spcPct val="100000"/>
              </a:lnSpc>
              <a:spcBef>
                <a:spcPts val="1000"/>
              </a:spcBef>
              <a:spcAft>
                <a:spcPts val="0"/>
              </a:spcAft>
              <a:buSzPts val="1120"/>
              <a:buNone/>
              <a:defRPr sz="1400">
                <a:solidFill>
                  <a:schemeClr val="lt1"/>
                </a:solidFill>
              </a:defRPr>
            </a:lvl6pPr>
            <a:lvl7pPr marL="3200400" lvl="6" indent="-228600" algn="l">
              <a:lnSpc>
                <a:spcPct val="100000"/>
              </a:lnSpc>
              <a:spcBef>
                <a:spcPts val="1000"/>
              </a:spcBef>
              <a:spcAft>
                <a:spcPts val="0"/>
              </a:spcAft>
              <a:buSzPts val="1120"/>
              <a:buNone/>
              <a:defRPr sz="1400">
                <a:solidFill>
                  <a:schemeClr val="lt1"/>
                </a:solidFill>
              </a:defRPr>
            </a:lvl7pPr>
            <a:lvl8pPr marL="3657600" lvl="7" indent="-228600" algn="l">
              <a:lnSpc>
                <a:spcPct val="100000"/>
              </a:lnSpc>
              <a:spcBef>
                <a:spcPts val="1000"/>
              </a:spcBef>
              <a:spcAft>
                <a:spcPts val="0"/>
              </a:spcAft>
              <a:buSzPts val="1120"/>
              <a:buNone/>
              <a:defRPr sz="1400">
                <a:solidFill>
                  <a:schemeClr val="lt1"/>
                </a:solidFill>
              </a:defRPr>
            </a:lvl8pPr>
            <a:lvl9pPr marL="4114800" lvl="8" indent="-228600" algn="l">
              <a:lnSpc>
                <a:spcPct val="100000"/>
              </a:lnSpc>
              <a:spcBef>
                <a:spcPts val="1000"/>
              </a:spcBef>
              <a:spcAft>
                <a:spcPts val="0"/>
              </a:spcAft>
              <a:buSzPts val="1120"/>
              <a:buNone/>
              <a:defRPr sz="1400">
                <a:solidFill>
                  <a:schemeClr val="lt1"/>
                </a:solidFill>
              </a:defRPr>
            </a:lvl9pPr>
          </a:lstStyle>
          <a:p>
            <a:endParaRPr/>
          </a:p>
        </p:txBody>
      </p:sp>
      <p:sp>
        <p:nvSpPr>
          <p:cNvPr id="32" name="Google Shape;32;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0"/>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38" name="Google Shape;38;p10"/>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39" name="Google Shape;39;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5" name="Google Shape;45;p11"/>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6" name="Google Shape;46;p11"/>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rgbClr val="86D1D8"/>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47" name="Google Shape;47;p11"/>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sz="1800"/>
            </a:lvl1pPr>
            <a:lvl2pPr marL="914400" lvl="1" indent="-309880" algn="l">
              <a:lnSpc>
                <a:spcPct val="100000"/>
              </a:lnSpc>
              <a:spcBef>
                <a:spcPts val="1000"/>
              </a:spcBef>
              <a:spcAft>
                <a:spcPts val="0"/>
              </a:spcAft>
              <a:buSzPts val="1280"/>
              <a:buChar char="►"/>
              <a:defRPr sz="1600"/>
            </a:lvl2pPr>
            <a:lvl3pPr marL="1371600" lvl="2" indent="-299719" algn="l">
              <a:lnSpc>
                <a:spcPct val="100000"/>
              </a:lnSpc>
              <a:spcBef>
                <a:spcPts val="1000"/>
              </a:spcBef>
              <a:spcAft>
                <a:spcPts val="0"/>
              </a:spcAft>
              <a:buSzPts val="1120"/>
              <a:buChar char="►"/>
              <a:defRPr sz="1400"/>
            </a:lvl3pPr>
            <a:lvl4pPr marL="1828800" lvl="3" indent="-289560" algn="l">
              <a:lnSpc>
                <a:spcPct val="100000"/>
              </a:lnSpc>
              <a:spcBef>
                <a:spcPts val="1000"/>
              </a:spcBef>
              <a:spcAft>
                <a:spcPts val="0"/>
              </a:spcAft>
              <a:buSzPts val="960"/>
              <a:buChar char="►"/>
              <a:defRPr sz="1200"/>
            </a:lvl4pPr>
            <a:lvl5pPr marL="2286000" lvl="4" indent="-289560" algn="l">
              <a:lnSpc>
                <a:spcPct val="100000"/>
              </a:lnSpc>
              <a:spcBef>
                <a:spcPts val="1000"/>
              </a:spcBef>
              <a:spcAft>
                <a:spcPts val="0"/>
              </a:spcAft>
              <a:buSzPts val="960"/>
              <a:buChar char="►"/>
              <a:defRPr sz="1200"/>
            </a:lvl5pPr>
            <a:lvl6pPr marL="2743200" lvl="5" indent="-289560" algn="l">
              <a:lnSpc>
                <a:spcPct val="100000"/>
              </a:lnSpc>
              <a:spcBef>
                <a:spcPts val="1000"/>
              </a:spcBef>
              <a:spcAft>
                <a:spcPts val="0"/>
              </a:spcAft>
              <a:buSzPts val="960"/>
              <a:buChar char="►"/>
              <a:defRPr sz="1200"/>
            </a:lvl6pPr>
            <a:lvl7pPr marL="3200400" lvl="6" indent="-289560" algn="l">
              <a:lnSpc>
                <a:spcPct val="100000"/>
              </a:lnSpc>
              <a:spcBef>
                <a:spcPts val="1000"/>
              </a:spcBef>
              <a:spcAft>
                <a:spcPts val="0"/>
              </a:spcAft>
              <a:buSzPts val="960"/>
              <a:buChar char="►"/>
              <a:defRPr sz="1200"/>
            </a:lvl7pPr>
            <a:lvl8pPr marL="3657600" lvl="7" indent="-289559" algn="l">
              <a:lnSpc>
                <a:spcPct val="100000"/>
              </a:lnSpc>
              <a:spcBef>
                <a:spcPts val="1000"/>
              </a:spcBef>
              <a:spcAft>
                <a:spcPts val="0"/>
              </a:spcAft>
              <a:buSzPts val="960"/>
              <a:buChar char="►"/>
              <a:defRPr sz="1200"/>
            </a:lvl8pPr>
            <a:lvl9pPr marL="4114800" lvl="8" indent="-289559" algn="l">
              <a:lnSpc>
                <a:spcPct val="100000"/>
              </a:lnSpc>
              <a:spcBef>
                <a:spcPts val="1000"/>
              </a:spcBef>
              <a:spcAft>
                <a:spcPts val="0"/>
              </a:spcAft>
              <a:buSzPts val="960"/>
              <a:buChar char="►"/>
              <a:defRPr sz="1200"/>
            </a:lvl9pPr>
          </a:lstStyle>
          <a:p>
            <a:endParaRPr/>
          </a:p>
        </p:txBody>
      </p:sp>
      <p:sp>
        <p:nvSpPr>
          <p:cNvPr id="48" name="Google Shape;4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2"/>
              </a:buClr>
              <a:buSzPts val="2400"/>
              <a:buFont typeface="Century Gothic"/>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4"/>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lnSpc>
                <a:spcPct val="100000"/>
              </a:lnSpc>
              <a:spcBef>
                <a:spcPts val="1000"/>
              </a:spcBef>
              <a:spcAft>
                <a:spcPts val="0"/>
              </a:spcAft>
              <a:buSzPts val="1600"/>
              <a:buChar char="►"/>
              <a:defRPr sz="2000"/>
            </a:lvl1pPr>
            <a:lvl2pPr marL="914400" lvl="1" indent="-320040" algn="l">
              <a:lnSpc>
                <a:spcPct val="100000"/>
              </a:lnSpc>
              <a:spcBef>
                <a:spcPts val="1000"/>
              </a:spcBef>
              <a:spcAft>
                <a:spcPts val="0"/>
              </a:spcAft>
              <a:buSzPts val="1440"/>
              <a:buChar char="►"/>
              <a:defRPr sz="1800"/>
            </a:lvl2pPr>
            <a:lvl3pPr marL="1371600" lvl="2" indent="-309880" algn="l">
              <a:lnSpc>
                <a:spcPct val="100000"/>
              </a:lnSpc>
              <a:spcBef>
                <a:spcPts val="1000"/>
              </a:spcBef>
              <a:spcAft>
                <a:spcPts val="0"/>
              </a:spcAft>
              <a:buSzPts val="1280"/>
              <a:buChar char="►"/>
              <a:defRPr sz="1600"/>
            </a:lvl3pPr>
            <a:lvl4pPr marL="1828800" lvl="3" indent="-299719" algn="l">
              <a:lnSpc>
                <a:spcPct val="100000"/>
              </a:lnSpc>
              <a:spcBef>
                <a:spcPts val="1000"/>
              </a:spcBef>
              <a:spcAft>
                <a:spcPts val="0"/>
              </a:spcAft>
              <a:buSzPts val="1120"/>
              <a:buChar char="►"/>
              <a:defRPr sz="1400"/>
            </a:lvl4pPr>
            <a:lvl5pPr marL="2286000" lvl="4" indent="-299720" algn="l">
              <a:lnSpc>
                <a:spcPct val="100000"/>
              </a:lnSpc>
              <a:spcBef>
                <a:spcPts val="1000"/>
              </a:spcBef>
              <a:spcAft>
                <a:spcPts val="0"/>
              </a:spcAft>
              <a:buSzPts val="1120"/>
              <a:buChar char="►"/>
              <a:defRPr sz="1400"/>
            </a:lvl5pPr>
            <a:lvl6pPr marL="2743200" lvl="5" indent="-299720" algn="l">
              <a:lnSpc>
                <a:spcPct val="100000"/>
              </a:lnSpc>
              <a:spcBef>
                <a:spcPts val="1000"/>
              </a:spcBef>
              <a:spcAft>
                <a:spcPts val="0"/>
              </a:spcAft>
              <a:buSzPts val="1120"/>
              <a:buChar char="►"/>
              <a:defRPr sz="1400"/>
            </a:lvl6pPr>
            <a:lvl7pPr marL="3200400" lvl="6" indent="-299720" algn="l">
              <a:lnSpc>
                <a:spcPct val="100000"/>
              </a:lnSpc>
              <a:spcBef>
                <a:spcPts val="1000"/>
              </a:spcBef>
              <a:spcAft>
                <a:spcPts val="0"/>
              </a:spcAft>
              <a:buSzPts val="1120"/>
              <a:buChar char="►"/>
              <a:defRPr sz="1400"/>
            </a:lvl7pPr>
            <a:lvl8pPr marL="3657600" lvl="7" indent="-299720" algn="l">
              <a:lnSpc>
                <a:spcPct val="100000"/>
              </a:lnSpc>
              <a:spcBef>
                <a:spcPts val="1000"/>
              </a:spcBef>
              <a:spcAft>
                <a:spcPts val="0"/>
              </a:spcAft>
              <a:buSzPts val="1120"/>
              <a:buChar char="►"/>
              <a:defRPr sz="1400"/>
            </a:lvl8pPr>
            <a:lvl9pPr marL="4114800" lvl="8" indent="-299720" algn="l">
              <a:lnSpc>
                <a:spcPct val="100000"/>
              </a:lnSpc>
              <a:spcBef>
                <a:spcPts val="1000"/>
              </a:spcBef>
              <a:spcAft>
                <a:spcPts val="0"/>
              </a:spcAft>
              <a:buSzPts val="1120"/>
              <a:buChar char="►"/>
              <a:defRPr sz="1400"/>
            </a:lvl9pPr>
          </a:lstStyle>
          <a:p>
            <a:endParaRPr/>
          </a:p>
        </p:txBody>
      </p:sp>
      <p:sp>
        <p:nvSpPr>
          <p:cNvPr id="63" name="Google Shape;63;p14"/>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64" name="Google Shape;64;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2"/>
              </a:buClr>
              <a:buSzPts val="3600"/>
              <a:buFont typeface="Century Gothic"/>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5"/>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352"/>
              </a:srgbClr>
            </a:outerShdw>
          </a:effectLst>
        </p:spPr>
      </p:sp>
      <p:sp>
        <p:nvSpPr>
          <p:cNvPr id="70" name="Google Shape;70;p15"/>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71" name="Google Shape;71;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6"/>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6"/>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6"/>
          <p:cNvSpPr/>
          <p:nvPr/>
        </p:nvSpPr>
        <p:spPr>
          <a:xfrm>
            <a:off x="8609012" y="1676400"/>
            <a:ext cx="2819400" cy="2819400"/>
          </a:xfrm>
          <a:prstGeom prst="ellipse">
            <a:avLst/>
          </a:prstGeom>
          <a:gradFill>
            <a:gsLst>
              <a:gs pos="0">
                <a:srgbClr val="4CB9C3">
                  <a:alpha val="6274"/>
                </a:srgbClr>
              </a:gs>
              <a:gs pos="36000">
                <a:srgbClr val="4CB9C3">
                  <a:alpha val="5490"/>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9;p6"/>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6"/>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6"/>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31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3" name="Google Shape;13;p6"/>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lnSpc>
                <a:spcPct val="100000"/>
              </a:lnSpc>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lnSpc>
                <a:spcPct val="100000"/>
              </a:lnSpc>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H50JGiD5BjRSfZLkUhFESWp0QACxAkNU/edit?usp=sharing&amp;ouid=114883951157982788486&amp;rtpof=true&amp;sd=tru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chooljobs.com/careers/conejous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onejousd.org/Page/1608"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154980" y="293925"/>
            <a:ext cx="8825700" cy="3329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2"/>
              </a:buClr>
              <a:buSzPts val="7200"/>
              <a:buFont typeface="Century Gothic"/>
              <a:buNone/>
            </a:pPr>
            <a:r>
              <a:rPr lang="en-US" b="1"/>
              <a:t>Human Resources Overview</a:t>
            </a:r>
            <a:endParaRPr b="1"/>
          </a:p>
        </p:txBody>
      </p:sp>
      <p:sp>
        <p:nvSpPr>
          <p:cNvPr id="148" name="Google Shape;148;p1"/>
          <p:cNvSpPr txBox="1">
            <a:spLocks noGrp="1"/>
          </p:cNvSpPr>
          <p:nvPr>
            <p:ph type="subTitle" idx="1"/>
          </p:nvPr>
        </p:nvSpPr>
        <p:spPr>
          <a:xfrm>
            <a:off x="1287550" y="4325250"/>
            <a:ext cx="8693100" cy="13134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SzPts val="1600"/>
              <a:buNone/>
            </a:pPr>
            <a:r>
              <a:rPr lang="en-US"/>
              <a:t>PRESENTED BY:</a:t>
            </a:r>
            <a:endParaRPr/>
          </a:p>
          <a:p>
            <a:pPr marL="0" lvl="0" indent="0" algn="l" rtl="0">
              <a:lnSpc>
                <a:spcPct val="100000"/>
              </a:lnSpc>
              <a:spcBef>
                <a:spcPts val="0"/>
              </a:spcBef>
              <a:spcAft>
                <a:spcPts val="0"/>
              </a:spcAft>
              <a:buSzPts val="1600"/>
              <a:buNone/>
            </a:pPr>
            <a:endParaRPr/>
          </a:p>
          <a:p>
            <a:pPr marL="0" lvl="0" indent="0" algn="l" rtl="0">
              <a:lnSpc>
                <a:spcPct val="100000"/>
              </a:lnSpc>
              <a:spcBef>
                <a:spcPts val="0"/>
              </a:spcBef>
              <a:spcAft>
                <a:spcPts val="0"/>
              </a:spcAft>
              <a:buSzPts val="1600"/>
              <a:buNone/>
            </a:pPr>
            <a:r>
              <a:rPr lang="en-US"/>
              <a:t>SHAUNA ASHMORE,  ASSISTANT SUPERINTENDENT, HUMAN RESOURCES</a:t>
            </a:r>
            <a:endParaRPr/>
          </a:p>
          <a:p>
            <a:pPr marL="0" lvl="0" indent="0" algn="l" rtl="0">
              <a:lnSpc>
                <a:spcPct val="100000"/>
              </a:lnSpc>
              <a:spcBef>
                <a:spcPts val="1000"/>
              </a:spcBef>
              <a:spcAft>
                <a:spcPts val="0"/>
              </a:spcAft>
              <a:buSzPts val="1600"/>
              <a:buNone/>
            </a:pPr>
            <a:r>
              <a:rPr lang="en-US"/>
              <a:t>MARINA MIHALEVSKY, DIRECTOR, CLASSIFIED HUMAN RESOURCES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0c54bccb13_0_9"/>
          <p:cNvSpPr txBox="1">
            <a:spLocks noGrp="1"/>
          </p:cNvSpPr>
          <p:nvPr>
            <p:ph type="title"/>
          </p:nvPr>
        </p:nvSpPr>
        <p:spPr>
          <a:xfrm>
            <a:off x="525250" y="452725"/>
            <a:ext cx="9948900" cy="80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RECRUITMENT APPROACH</a:t>
            </a:r>
            <a:endParaRPr b="1"/>
          </a:p>
        </p:txBody>
      </p:sp>
      <p:sp>
        <p:nvSpPr>
          <p:cNvPr id="224" name="Google Shape;224;g10c54bccb13_0_9"/>
          <p:cNvSpPr txBox="1">
            <a:spLocks noGrp="1"/>
          </p:cNvSpPr>
          <p:nvPr>
            <p:ph type="body" idx="1"/>
          </p:nvPr>
        </p:nvSpPr>
        <p:spPr>
          <a:xfrm>
            <a:off x="646106" y="2052000"/>
            <a:ext cx="4557000" cy="41955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chemeClr val="dk1"/>
              </a:buClr>
              <a:buSzPts val="1100"/>
              <a:buFont typeface="Arial"/>
              <a:buNone/>
            </a:pPr>
            <a:endParaRPr sz="3100" b="1">
              <a:latin typeface="Calibri"/>
              <a:ea typeface="Calibri"/>
              <a:cs typeface="Calibri"/>
              <a:sym typeface="Calibri"/>
            </a:endParaRPr>
          </a:p>
          <a:p>
            <a:pPr marL="0" lvl="0" indent="0" algn="l" rtl="0">
              <a:lnSpc>
                <a:spcPct val="100000"/>
              </a:lnSpc>
              <a:spcBef>
                <a:spcPts val="1000"/>
              </a:spcBef>
              <a:spcAft>
                <a:spcPts val="0"/>
              </a:spcAft>
              <a:buSzPts val="1440"/>
              <a:buNone/>
            </a:pPr>
            <a:endParaRPr/>
          </a:p>
        </p:txBody>
      </p:sp>
      <p:sp>
        <p:nvSpPr>
          <p:cNvPr id="225" name="Google Shape;225;g10c54bccb13_0_9"/>
          <p:cNvSpPr txBox="1">
            <a:spLocks noGrp="1"/>
          </p:cNvSpPr>
          <p:nvPr>
            <p:ph type="body" idx="1"/>
          </p:nvPr>
        </p:nvSpPr>
        <p:spPr>
          <a:xfrm>
            <a:off x="6497650" y="1922575"/>
            <a:ext cx="5445000" cy="39546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a:t>Governmentjobs.com - National</a:t>
            </a:r>
            <a:endParaRPr/>
          </a:p>
          <a:p>
            <a:pPr marL="0" lvl="0" indent="0" algn="l" rtl="0">
              <a:lnSpc>
                <a:spcPct val="115000"/>
              </a:lnSpc>
              <a:spcBef>
                <a:spcPts val="800"/>
              </a:spcBef>
              <a:spcAft>
                <a:spcPts val="0"/>
              </a:spcAft>
              <a:buClr>
                <a:schemeClr val="dk1"/>
              </a:buClr>
              <a:buSzPts val="1100"/>
              <a:buFont typeface="Arial"/>
              <a:buNone/>
            </a:pPr>
            <a:r>
              <a:rPr lang="en-US"/>
              <a:t>Schooljobs.com - National</a:t>
            </a:r>
            <a:endParaRPr/>
          </a:p>
          <a:p>
            <a:pPr marL="0" lvl="0" indent="0" algn="l" rtl="0">
              <a:lnSpc>
                <a:spcPct val="115000"/>
              </a:lnSpc>
              <a:spcBef>
                <a:spcPts val="800"/>
              </a:spcBef>
              <a:spcAft>
                <a:spcPts val="0"/>
              </a:spcAft>
              <a:buClr>
                <a:schemeClr val="dk1"/>
              </a:buClr>
              <a:buSzPts val="1100"/>
              <a:buFont typeface="Arial"/>
              <a:buNone/>
            </a:pPr>
            <a:r>
              <a:rPr lang="en-US"/>
              <a:t>District Website</a:t>
            </a:r>
            <a:endParaRPr/>
          </a:p>
          <a:p>
            <a:pPr marL="0" lvl="0" indent="0" algn="l" rtl="0">
              <a:lnSpc>
                <a:spcPct val="115000"/>
              </a:lnSpc>
              <a:spcBef>
                <a:spcPts val="800"/>
              </a:spcBef>
              <a:spcAft>
                <a:spcPts val="0"/>
              </a:spcAft>
              <a:buClr>
                <a:schemeClr val="dk1"/>
              </a:buClr>
              <a:buSzPts val="1100"/>
              <a:buFont typeface="Arial"/>
              <a:buNone/>
            </a:pPr>
            <a:r>
              <a:rPr lang="en-US"/>
              <a:t>Edjoin.org - CA</a:t>
            </a:r>
            <a:endParaRPr/>
          </a:p>
          <a:p>
            <a:pPr marL="0" lvl="0" indent="0" algn="l" rtl="0">
              <a:lnSpc>
                <a:spcPct val="115000"/>
              </a:lnSpc>
              <a:spcBef>
                <a:spcPts val="800"/>
              </a:spcBef>
              <a:spcAft>
                <a:spcPts val="0"/>
              </a:spcAft>
              <a:buClr>
                <a:schemeClr val="dk1"/>
              </a:buClr>
              <a:buSzPts val="1100"/>
              <a:buFont typeface="Arial"/>
              <a:buNone/>
            </a:pPr>
            <a:r>
              <a:rPr lang="en-US"/>
              <a:t>Indeed.com </a:t>
            </a:r>
            <a:endParaRPr/>
          </a:p>
          <a:p>
            <a:pPr marL="0" lvl="0" indent="0" algn="l" rtl="0">
              <a:lnSpc>
                <a:spcPct val="115000"/>
              </a:lnSpc>
              <a:spcBef>
                <a:spcPts val="800"/>
              </a:spcBef>
              <a:spcAft>
                <a:spcPts val="0"/>
              </a:spcAft>
              <a:buClr>
                <a:schemeClr val="dk1"/>
              </a:buClr>
              <a:buSzPts val="1100"/>
              <a:buFont typeface="Arial"/>
              <a:buNone/>
            </a:pPr>
            <a:r>
              <a:rPr lang="en-US"/>
              <a:t>College Job Boards - Local</a:t>
            </a:r>
            <a:endParaRPr/>
          </a:p>
          <a:p>
            <a:pPr marL="0" lvl="0" indent="0" algn="l" rtl="0">
              <a:lnSpc>
                <a:spcPct val="115000"/>
              </a:lnSpc>
              <a:spcBef>
                <a:spcPts val="800"/>
              </a:spcBef>
              <a:spcAft>
                <a:spcPts val="0"/>
              </a:spcAft>
              <a:buClr>
                <a:schemeClr val="dk1"/>
              </a:buClr>
              <a:buSzPts val="1100"/>
              <a:buFont typeface="Arial"/>
              <a:buNone/>
            </a:pPr>
            <a:r>
              <a:rPr lang="en-US"/>
              <a:t>Facebook District</a:t>
            </a:r>
            <a:endParaRPr/>
          </a:p>
          <a:p>
            <a:pPr marL="0" lvl="0" indent="0" algn="l" rtl="0">
              <a:lnSpc>
                <a:spcPct val="115000"/>
              </a:lnSpc>
              <a:spcBef>
                <a:spcPts val="1000"/>
              </a:spcBef>
              <a:spcAft>
                <a:spcPts val="0"/>
              </a:spcAft>
              <a:buSzPts val="1440"/>
              <a:buNone/>
            </a:pPr>
            <a:endParaRPr/>
          </a:p>
        </p:txBody>
      </p:sp>
      <p:sp>
        <p:nvSpPr>
          <p:cNvPr id="226" name="Google Shape;226;g10c54bccb13_0_9"/>
          <p:cNvSpPr txBox="1">
            <a:spLocks noGrp="1"/>
          </p:cNvSpPr>
          <p:nvPr>
            <p:ph type="body" idx="1"/>
          </p:nvPr>
        </p:nvSpPr>
        <p:spPr>
          <a:xfrm>
            <a:off x="525250" y="1922575"/>
            <a:ext cx="5972400" cy="473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District Website</a:t>
            </a:r>
            <a:endParaRPr/>
          </a:p>
          <a:p>
            <a:pPr marL="0" lvl="0" indent="0" algn="l" rtl="0">
              <a:lnSpc>
                <a:spcPct val="115000"/>
              </a:lnSpc>
              <a:spcBef>
                <a:spcPts val="800"/>
              </a:spcBef>
              <a:spcAft>
                <a:spcPts val="0"/>
              </a:spcAft>
              <a:buClr>
                <a:schemeClr val="dk1"/>
              </a:buClr>
              <a:buSzPts val="1100"/>
              <a:buFont typeface="Arial"/>
              <a:buNone/>
            </a:pPr>
            <a:r>
              <a:rPr lang="en-US"/>
              <a:t>District Social Media</a:t>
            </a:r>
            <a:endParaRPr/>
          </a:p>
          <a:p>
            <a:pPr marL="0" lvl="0" indent="0" algn="l" rtl="0">
              <a:lnSpc>
                <a:spcPct val="115000"/>
              </a:lnSpc>
              <a:spcBef>
                <a:spcPts val="800"/>
              </a:spcBef>
              <a:spcAft>
                <a:spcPts val="0"/>
              </a:spcAft>
              <a:buClr>
                <a:schemeClr val="dk1"/>
              </a:buClr>
              <a:buSzPts val="1100"/>
              <a:buFont typeface="Arial"/>
              <a:buNone/>
            </a:pPr>
            <a:r>
              <a:rPr lang="en-US"/>
              <a:t>Edjoin.org - CA</a:t>
            </a:r>
            <a:endParaRPr/>
          </a:p>
          <a:p>
            <a:pPr marL="0" lvl="0" indent="0" algn="l" rtl="0">
              <a:lnSpc>
                <a:spcPct val="115000"/>
              </a:lnSpc>
              <a:spcBef>
                <a:spcPts val="800"/>
              </a:spcBef>
              <a:spcAft>
                <a:spcPts val="0"/>
              </a:spcAft>
              <a:buClr>
                <a:schemeClr val="dk1"/>
              </a:buClr>
              <a:buSzPts val="1100"/>
              <a:buFont typeface="Arial"/>
              <a:buNone/>
            </a:pPr>
            <a:r>
              <a:rPr lang="en-US"/>
              <a:t>College Job Boards &amp; Career Fairs</a:t>
            </a:r>
            <a:br>
              <a:rPr lang="en-US"/>
            </a:br>
            <a:r>
              <a:rPr lang="en-US"/>
              <a:t>Indeed.com</a:t>
            </a:r>
            <a:endParaRPr/>
          </a:p>
          <a:p>
            <a:pPr marL="0" lvl="0" indent="0" algn="l" rtl="0">
              <a:lnSpc>
                <a:spcPct val="115000"/>
              </a:lnSpc>
              <a:spcBef>
                <a:spcPts val="800"/>
              </a:spcBef>
              <a:spcAft>
                <a:spcPts val="0"/>
              </a:spcAft>
              <a:buClr>
                <a:schemeClr val="dk1"/>
              </a:buClr>
              <a:buSzPts val="1100"/>
              <a:buFont typeface="Arial"/>
              <a:buNone/>
            </a:pPr>
            <a:r>
              <a:rPr lang="en-US"/>
              <a:t>Association of California School Administrators (ACSA)</a:t>
            </a:r>
            <a:endParaRPr/>
          </a:p>
          <a:p>
            <a:pPr marL="0" lvl="0" indent="0" algn="l" rtl="0">
              <a:lnSpc>
                <a:spcPct val="115000"/>
              </a:lnSpc>
              <a:spcBef>
                <a:spcPts val="800"/>
              </a:spcBef>
              <a:spcAft>
                <a:spcPts val="0"/>
              </a:spcAft>
              <a:buClr>
                <a:schemeClr val="dk1"/>
              </a:buClr>
              <a:buSzPts val="1100"/>
              <a:buFont typeface="Arial"/>
              <a:buNone/>
            </a:pPr>
            <a:r>
              <a:rPr lang="en-US"/>
              <a:t>Diversity Recruitment Partners (e.g. Diversity in Education, Professional Diversity Network)</a:t>
            </a:r>
            <a:endParaRPr/>
          </a:p>
          <a:p>
            <a:pPr marL="0" lvl="0" indent="0" algn="l" rtl="0">
              <a:lnSpc>
                <a:spcPct val="115000"/>
              </a:lnSpc>
              <a:spcBef>
                <a:spcPts val="800"/>
              </a:spcBef>
              <a:spcAft>
                <a:spcPts val="0"/>
              </a:spcAft>
              <a:buClr>
                <a:schemeClr val="dk1"/>
              </a:buClr>
              <a:buSzPts val="1100"/>
              <a:buFont typeface="Arial"/>
              <a:buNone/>
            </a:pPr>
            <a:r>
              <a:rPr lang="en-US"/>
              <a:t>Hispanic/Latino Professional Association (HLPA)</a:t>
            </a:r>
            <a:endParaRPr/>
          </a:p>
          <a:p>
            <a:pPr marL="0" lvl="0" indent="0" algn="l" rtl="0">
              <a:lnSpc>
                <a:spcPct val="115000"/>
              </a:lnSpc>
              <a:spcBef>
                <a:spcPts val="800"/>
              </a:spcBef>
              <a:spcAft>
                <a:spcPts val="800"/>
              </a:spcAft>
              <a:buClr>
                <a:schemeClr val="dk1"/>
              </a:buClr>
              <a:buSzPts val="1100"/>
              <a:buFont typeface="Arial"/>
              <a:buNone/>
            </a:pPr>
            <a:r>
              <a:rPr lang="en-US"/>
              <a:t>Speech-Language-Hearing Association (CSHA)</a:t>
            </a:r>
            <a:endParaRPr/>
          </a:p>
        </p:txBody>
      </p:sp>
      <p:sp>
        <p:nvSpPr>
          <p:cNvPr id="227" name="Google Shape;227;g10c54bccb13_0_9"/>
          <p:cNvSpPr txBox="1"/>
          <p:nvPr/>
        </p:nvSpPr>
        <p:spPr>
          <a:xfrm>
            <a:off x="6497650" y="1383763"/>
            <a:ext cx="51612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CLASSIFIED (NON-CREDENTIALED)</a:t>
            </a:r>
            <a:endParaRPr sz="2300" b="1" i="0" u="sng" strike="noStrike" cap="none">
              <a:solidFill>
                <a:schemeClr val="lt1"/>
              </a:solidFill>
              <a:latin typeface="Century Gothic"/>
              <a:ea typeface="Century Gothic"/>
              <a:cs typeface="Century Gothic"/>
              <a:sym typeface="Century Gothic"/>
            </a:endParaRPr>
          </a:p>
        </p:txBody>
      </p:sp>
      <p:sp>
        <p:nvSpPr>
          <p:cNvPr id="228" name="Google Shape;228;g10c54bccb13_0_9"/>
          <p:cNvSpPr txBox="1"/>
          <p:nvPr/>
        </p:nvSpPr>
        <p:spPr>
          <a:xfrm>
            <a:off x="404575" y="1307750"/>
            <a:ext cx="55656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CERTIFICATED </a:t>
            </a:r>
            <a:endParaRPr sz="2300" b="1" i="0" u="sng" strike="noStrike" cap="none">
              <a:solidFill>
                <a:schemeClr val="lt1"/>
              </a:solidFill>
              <a:latin typeface="Century Gothic"/>
              <a:ea typeface="Century Gothic"/>
              <a:cs typeface="Century Gothic"/>
              <a:sym typeface="Century Gothic"/>
            </a:endParaRPr>
          </a:p>
        </p:txBody>
      </p:sp>
      <p:cxnSp>
        <p:nvCxnSpPr>
          <p:cNvPr id="229" name="Google Shape;229;g10c54bccb13_0_9"/>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0c54bcd395_0_0"/>
          <p:cNvSpPr txBox="1">
            <a:spLocks noGrp="1"/>
          </p:cNvSpPr>
          <p:nvPr>
            <p:ph type="title"/>
          </p:nvPr>
        </p:nvSpPr>
        <p:spPr>
          <a:xfrm>
            <a:off x="525250" y="452725"/>
            <a:ext cx="9948900" cy="80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HR PROCESSES AND INITIATIVES</a:t>
            </a:r>
            <a:endParaRPr b="1"/>
          </a:p>
        </p:txBody>
      </p:sp>
      <p:sp>
        <p:nvSpPr>
          <p:cNvPr id="235" name="Google Shape;235;g10c54bcd395_0_0"/>
          <p:cNvSpPr txBox="1">
            <a:spLocks noGrp="1"/>
          </p:cNvSpPr>
          <p:nvPr>
            <p:ph type="body" idx="1"/>
          </p:nvPr>
        </p:nvSpPr>
        <p:spPr>
          <a:xfrm>
            <a:off x="646106" y="2052000"/>
            <a:ext cx="4557000" cy="41955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chemeClr val="dk1"/>
              </a:buClr>
              <a:buSzPts val="1100"/>
              <a:buFont typeface="Arial"/>
              <a:buNone/>
            </a:pPr>
            <a:endParaRPr sz="3100" b="1">
              <a:latin typeface="Calibri"/>
              <a:ea typeface="Calibri"/>
              <a:cs typeface="Calibri"/>
              <a:sym typeface="Calibri"/>
            </a:endParaRPr>
          </a:p>
          <a:p>
            <a:pPr marL="0" lvl="0" indent="0" algn="l" rtl="0">
              <a:lnSpc>
                <a:spcPct val="100000"/>
              </a:lnSpc>
              <a:spcBef>
                <a:spcPts val="1000"/>
              </a:spcBef>
              <a:spcAft>
                <a:spcPts val="0"/>
              </a:spcAft>
              <a:buSzPts val="1440"/>
              <a:buNone/>
            </a:pPr>
            <a:endParaRPr/>
          </a:p>
        </p:txBody>
      </p:sp>
      <p:sp>
        <p:nvSpPr>
          <p:cNvPr id="236" name="Google Shape;236;g10c54bcd395_0_0"/>
          <p:cNvSpPr txBox="1">
            <a:spLocks noGrp="1"/>
          </p:cNvSpPr>
          <p:nvPr>
            <p:ph type="body" idx="1"/>
          </p:nvPr>
        </p:nvSpPr>
        <p:spPr>
          <a:xfrm>
            <a:off x="6213950" y="1811100"/>
            <a:ext cx="5728800" cy="4806000"/>
          </a:xfrm>
          <a:prstGeom prst="rect">
            <a:avLst/>
          </a:prstGeom>
          <a:noFill/>
          <a:ln>
            <a:noFill/>
          </a:ln>
        </p:spPr>
        <p:txBody>
          <a:bodyPr spcFirstLastPara="1" wrap="square" lIns="91425" tIns="0" rIns="91425" bIns="0" anchor="t" anchorCtr="0">
            <a:normAutofit/>
          </a:bodyPr>
          <a:lstStyle/>
          <a:p>
            <a:pPr marL="457200" lvl="0" indent="-349258" algn="l" rtl="0">
              <a:lnSpc>
                <a:spcPct val="107000"/>
              </a:lnSpc>
              <a:spcBef>
                <a:spcPts val="0"/>
              </a:spcBef>
              <a:spcAft>
                <a:spcPts val="0"/>
              </a:spcAft>
              <a:buSzPts val="1900"/>
              <a:buFont typeface="Century Gothic"/>
              <a:buChar char="➔"/>
            </a:pPr>
            <a:r>
              <a:rPr lang="en-US" sz="1900"/>
              <a:t>Interview Panel Composition</a:t>
            </a:r>
            <a:endParaRPr sz="1900"/>
          </a:p>
          <a:p>
            <a:pPr marL="457200" lvl="0" indent="-349258" algn="l" rtl="0">
              <a:lnSpc>
                <a:spcPct val="107000"/>
              </a:lnSpc>
              <a:spcBef>
                <a:spcPts val="0"/>
              </a:spcBef>
              <a:spcAft>
                <a:spcPts val="0"/>
              </a:spcAft>
              <a:buSzPts val="1900"/>
              <a:buFont typeface="Century Gothic"/>
              <a:buChar char="➔"/>
            </a:pPr>
            <a:r>
              <a:rPr lang="en-US" sz="1900"/>
              <a:t>Committee compositions </a:t>
            </a:r>
            <a:endParaRPr sz="1900"/>
          </a:p>
          <a:p>
            <a:pPr marL="457200" lvl="0" indent="-349258" algn="l" rtl="0">
              <a:lnSpc>
                <a:spcPct val="107000"/>
              </a:lnSpc>
              <a:spcBef>
                <a:spcPts val="0"/>
              </a:spcBef>
              <a:spcAft>
                <a:spcPts val="0"/>
              </a:spcAft>
              <a:buSzPts val="1900"/>
              <a:buFont typeface="Century Gothic"/>
              <a:buChar char="➔"/>
            </a:pPr>
            <a:r>
              <a:rPr lang="en-US" sz="1900"/>
              <a:t>Review of minimum entrance qualifications across classified service through job specification updates </a:t>
            </a:r>
            <a:endParaRPr sz="1900"/>
          </a:p>
          <a:p>
            <a:pPr marL="457200" lvl="0" indent="-349258" algn="l" rtl="0">
              <a:lnSpc>
                <a:spcPct val="107000"/>
              </a:lnSpc>
              <a:spcBef>
                <a:spcPts val="0"/>
              </a:spcBef>
              <a:spcAft>
                <a:spcPts val="0"/>
              </a:spcAft>
              <a:buSzPts val="1900"/>
              <a:buFont typeface="Century Gothic"/>
              <a:buChar char="➔"/>
            </a:pPr>
            <a:r>
              <a:rPr lang="en-US" sz="1900"/>
              <a:t>Blind application screening, if input is sought from department</a:t>
            </a:r>
            <a:endParaRPr sz="1900"/>
          </a:p>
          <a:p>
            <a:pPr marL="457200" lvl="0" indent="-349258" algn="l" rtl="0">
              <a:lnSpc>
                <a:spcPct val="107000"/>
              </a:lnSpc>
              <a:spcBef>
                <a:spcPts val="0"/>
              </a:spcBef>
              <a:spcAft>
                <a:spcPts val="0"/>
              </a:spcAft>
              <a:buSzPts val="1900"/>
              <a:buFont typeface="Century Gothic"/>
              <a:buChar char="➔"/>
            </a:pPr>
            <a:r>
              <a:rPr lang="en-US" sz="1900"/>
              <a:t>Immediate supervisors are not permitted to serve on oral panels to establish eligibility list</a:t>
            </a:r>
            <a:endParaRPr sz="1900"/>
          </a:p>
          <a:p>
            <a:pPr marL="457200" lvl="0" indent="-349258" algn="l" rtl="0">
              <a:lnSpc>
                <a:spcPct val="107000"/>
              </a:lnSpc>
              <a:spcBef>
                <a:spcPts val="0"/>
              </a:spcBef>
              <a:spcAft>
                <a:spcPts val="0"/>
              </a:spcAft>
              <a:buSzPts val="1900"/>
              <a:buFont typeface="Century Gothic"/>
              <a:buChar char="➔"/>
            </a:pPr>
            <a:r>
              <a:rPr lang="en-US" sz="1900"/>
              <a:t>Supervisory/Management selection process inclusive of questions to assess openness to diversity/inclusion</a:t>
            </a:r>
            <a:endParaRPr sz="1900"/>
          </a:p>
          <a:p>
            <a:pPr marL="0" lvl="0" indent="0" algn="l" rtl="0">
              <a:lnSpc>
                <a:spcPct val="100000"/>
              </a:lnSpc>
              <a:spcBef>
                <a:spcPts val="1000"/>
              </a:spcBef>
              <a:spcAft>
                <a:spcPts val="0"/>
              </a:spcAft>
              <a:buSzPts val="1440"/>
              <a:buNone/>
            </a:pPr>
            <a:endParaRPr/>
          </a:p>
        </p:txBody>
      </p:sp>
      <p:sp>
        <p:nvSpPr>
          <p:cNvPr id="237" name="Google Shape;237;g10c54bcd395_0_0"/>
          <p:cNvSpPr txBox="1">
            <a:spLocks noGrp="1"/>
          </p:cNvSpPr>
          <p:nvPr>
            <p:ph type="body" idx="1"/>
          </p:nvPr>
        </p:nvSpPr>
        <p:spPr>
          <a:xfrm>
            <a:off x="475900" y="1805325"/>
            <a:ext cx="5445000" cy="4806000"/>
          </a:xfrm>
          <a:prstGeom prst="rect">
            <a:avLst/>
          </a:prstGeom>
          <a:noFill/>
          <a:ln>
            <a:noFill/>
          </a:ln>
        </p:spPr>
        <p:txBody>
          <a:bodyPr spcFirstLastPara="1" wrap="square" lIns="91425" tIns="45700" rIns="91425" bIns="45700" anchor="t" anchorCtr="0">
            <a:noAutofit/>
          </a:bodyPr>
          <a:lstStyle/>
          <a:p>
            <a:pPr marL="457200" lvl="0" indent="-342900" algn="l" rtl="0">
              <a:lnSpc>
                <a:spcPct val="107000"/>
              </a:lnSpc>
              <a:spcBef>
                <a:spcPts val="0"/>
              </a:spcBef>
              <a:spcAft>
                <a:spcPts val="0"/>
              </a:spcAft>
              <a:buSzPts val="1800"/>
              <a:buFont typeface="Century Gothic"/>
              <a:buChar char="➔"/>
            </a:pPr>
            <a:r>
              <a:rPr lang="en-US" sz="1800"/>
              <a:t>Review all job descriptions - added diversity, equity, inclusion statement </a:t>
            </a:r>
            <a:endParaRPr sz="1800"/>
          </a:p>
          <a:p>
            <a:pPr marL="457200" lvl="0" indent="-342900" algn="l" rtl="0">
              <a:lnSpc>
                <a:spcPct val="107000"/>
              </a:lnSpc>
              <a:spcBef>
                <a:spcPts val="0"/>
              </a:spcBef>
              <a:spcAft>
                <a:spcPts val="0"/>
              </a:spcAft>
              <a:buSzPts val="1800"/>
              <a:buFont typeface="Century Gothic"/>
              <a:buChar char="➔"/>
            </a:pPr>
            <a:r>
              <a:rPr lang="en-US" sz="1800"/>
              <a:t>Post positions to a variety of websites  (added statement of DEI) </a:t>
            </a:r>
            <a:endParaRPr sz="1800"/>
          </a:p>
          <a:p>
            <a:pPr marL="457200" lvl="0" indent="-342900" algn="l" rtl="0">
              <a:lnSpc>
                <a:spcPct val="107000"/>
              </a:lnSpc>
              <a:spcBef>
                <a:spcPts val="0"/>
              </a:spcBef>
              <a:spcAft>
                <a:spcPts val="0"/>
              </a:spcAft>
              <a:buSzPts val="1800"/>
              <a:buFont typeface="Century Gothic"/>
              <a:buChar char="➔"/>
            </a:pPr>
            <a:r>
              <a:rPr lang="en-US" sz="1800"/>
              <a:t>Begin hiring early in the recruitment window</a:t>
            </a:r>
            <a:endParaRPr sz="1800"/>
          </a:p>
          <a:p>
            <a:pPr marL="457200" lvl="0" indent="-342900" algn="l" rtl="0">
              <a:lnSpc>
                <a:spcPct val="107000"/>
              </a:lnSpc>
              <a:spcBef>
                <a:spcPts val="0"/>
              </a:spcBef>
              <a:spcAft>
                <a:spcPts val="0"/>
              </a:spcAft>
              <a:buSzPts val="1800"/>
              <a:buFont typeface="Century Gothic"/>
              <a:buChar char="➔"/>
            </a:pPr>
            <a:r>
              <a:rPr lang="en-US" sz="1800"/>
              <a:t>Site administrator training in diversity, equity and inclusion (began in 2021-2022)</a:t>
            </a:r>
            <a:endParaRPr/>
          </a:p>
          <a:p>
            <a:pPr marL="457200" lvl="0" indent="-342900" algn="l" rtl="0">
              <a:lnSpc>
                <a:spcPct val="107000"/>
              </a:lnSpc>
              <a:spcBef>
                <a:spcPts val="800"/>
              </a:spcBef>
              <a:spcAft>
                <a:spcPts val="0"/>
              </a:spcAft>
              <a:buSzPts val="1800"/>
              <a:buFont typeface="Century Gothic"/>
              <a:buChar char="➔"/>
            </a:pPr>
            <a:r>
              <a:rPr lang="en-US" sz="1800"/>
              <a:t>Job Fairs</a:t>
            </a:r>
            <a:endParaRPr sz="1800"/>
          </a:p>
          <a:p>
            <a:pPr marL="914400" lvl="1" indent="-342900" algn="l" rtl="0">
              <a:lnSpc>
                <a:spcPct val="107000"/>
              </a:lnSpc>
              <a:spcBef>
                <a:spcPts val="0"/>
              </a:spcBef>
              <a:spcAft>
                <a:spcPts val="0"/>
              </a:spcAft>
              <a:buSzPts val="1800"/>
              <a:buFont typeface="Century Gothic"/>
              <a:buChar char="◆"/>
            </a:pPr>
            <a:r>
              <a:rPr lang="en-US"/>
              <a:t>City of Thousand Oaks, CLU, CSUCI, other CA career fairs, school sites</a:t>
            </a:r>
            <a:endParaRPr/>
          </a:p>
          <a:p>
            <a:pPr marL="457200" lvl="0" indent="-320040" algn="l" rtl="0">
              <a:lnSpc>
                <a:spcPct val="107000"/>
              </a:lnSpc>
              <a:spcBef>
                <a:spcPts val="0"/>
              </a:spcBef>
              <a:spcAft>
                <a:spcPts val="0"/>
              </a:spcAft>
              <a:buSzPts val="1440"/>
              <a:buChar char="➔"/>
            </a:pPr>
            <a:r>
              <a:rPr lang="en-US"/>
              <a:t>Equity &amp; Inclusion Training for new hires</a:t>
            </a:r>
            <a:endParaRPr/>
          </a:p>
        </p:txBody>
      </p:sp>
      <p:sp>
        <p:nvSpPr>
          <p:cNvPr id="238" name="Google Shape;238;g10c54bcd395_0_0"/>
          <p:cNvSpPr txBox="1"/>
          <p:nvPr/>
        </p:nvSpPr>
        <p:spPr>
          <a:xfrm>
            <a:off x="6213950" y="1333863"/>
            <a:ext cx="5445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CLASSIFIED (NON-CREDENTIALED)</a:t>
            </a:r>
            <a:endParaRPr sz="2300" b="1" i="0" u="sng" strike="noStrike" cap="none">
              <a:solidFill>
                <a:schemeClr val="lt1"/>
              </a:solidFill>
              <a:latin typeface="Century Gothic"/>
              <a:ea typeface="Century Gothic"/>
              <a:cs typeface="Century Gothic"/>
              <a:sym typeface="Century Gothic"/>
            </a:endParaRPr>
          </a:p>
        </p:txBody>
      </p:sp>
      <p:sp>
        <p:nvSpPr>
          <p:cNvPr id="239" name="Google Shape;239;g10c54bcd395_0_0"/>
          <p:cNvSpPr txBox="1"/>
          <p:nvPr/>
        </p:nvSpPr>
        <p:spPr>
          <a:xfrm>
            <a:off x="592050" y="1333875"/>
            <a:ext cx="55725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300" b="1" i="0" u="sng" strike="noStrike" cap="none">
                <a:solidFill>
                  <a:schemeClr val="lt1"/>
                </a:solidFill>
                <a:latin typeface="Century Gothic"/>
                <a:ea typeface="Century Gothic"/>
                <a:cs typeface="Century Gothic"/>
                <a:sym typeface="Century Gothic"/>
              </a:rPr>
              <a:t>CERTIFICATED</a:t>
            </a:r>
            <a:endParaRPr sz="2300" b="1" i="0" u="sng" strike="noStrike" cap="none">
              <a:solidFill>
                <a:schemeClr val="lt1"/>
              </a:solidFill>
              <a:latin typeface="Century Gothic"/>
              <a:ea typeface="Century Gothic"/>
              <a:cs typeface="Century Gothic"/>
              <a:sym typeface="Century Gothic"/>
            </a:endParaRPr>
          </a:p>
        </p:txBody>
      </p:sp>
      <p:cxnSp>
        <p:nvCxnSpPr>
          <p:cNvPr id="240" name="Google Shape;240;g10c54bcd395_0_0"/>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0c54bccb13_0_37"/>
          <p:cNvSpPr txBox="1">
            <a:spLocks noGrp="1"/>
          </p:cNvSpPr>
          <p:nvPr>
            <p:ph type="title"/>
          </p:nvPr>
        </p:nvSpPr>
        <p:spPr>
          <a:xfrm>
            <a:off x="646098" y="452724"/>
            <a:ext cx="10918200" cy="103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4200"/>
              <a:buFont typeface="Century Gothic"/>
              <a:buNone/>
            </a:pPr>
            <a:r>
              <a:rPr lang="en-US" b="1"/>
              <a:t>JOB BULLETINS / APPLICATIONS </a:t>
            </a:r>
            <a:endParaRPr b="1"/>
          </a:p>
        </p:txBody>
      </p:sp>
      <p:sp>
        <p:nvSpPr>
          <p:cNvPr id="246" name="Google Shape;246;g10c54bccb13_0_37"/>
          <p:cNvSpPr txBox="1"/>
          <p:nvPr/>
        </p:nvSpPr>
        <p:spPr>
          <a:xfrm>
            <a:off x="646100" y="1322100"/>
            <a:ext cx="9894600" cy="49686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1800"/>
              </a:spcBef>
              <a:spcAft>
                <a:spcPts val="1800"/>
              </a:spcAft>
              <a:buClr>
                <a:srgbClr val="000000"/>
              </a:buClr>
              <a:buSzPts val="2300"/>
              <a:buFont typeface="Arial"/>
              <a:buNone/>
            </a:pPr>
            <a:r>
              <a:rPr lang="en-US" sz="2100" i="0" u="none" strike="noStrike" cap="none">
                <a:solidFill>
                  <a:schemeClr val="lt1"/>
                </a:solidFill>
                <a:latin typeface="Century Gothic"/>
                <a:ea typeface="Century Gothic"/>
                <a:cs typeface="Century Gothic"/>
                <a:sym typeface="Century Gothic"/>
              </a:rPr>
              <a:t>The CVUSD Governing Board is committed to providing equal opportunity for all individuals in district programs and activities. District programs, activities, and practices shall be free from unlawful discrimination, including discrimination against an individual or group based on race, color, ancestry, nationality, national origin, immigration status, ethnic group identification, ethnicity, age, religion, marital status, pregnancy, parental status, physical or mental disability, sex, sexual orientation, gender, gender identity gender expression, or genetic information; a perception of one or more of such characteristics; or association with a person or group with one or more of these actual or perceived characteristics. (BP 0410). Any applicant who attempts to directly contact individual Board Members with the intent of influencing the </a:t>
            </a:r>
            <a:r>
              <a:rPr lang="en-US" sz="2100">
                <a:solidFill>
                  <a:schemeClr val="lt1"/>
                </a:solidFill>
                <a:latin typeface="Century Gothic"/>
                <a:ea typeface="Century Gothic"/>
                <a:cs typeface="Century Gothic"/>
                <a:sym typeface="Century Gothic"/>
              </a:rPr>
              <a:t>decision</a:t>
            </a:r>
            <a:r>
              <a:rPr lang="en-US" sz="2100" i="0" u="none" strike="noStrike" cap="none">
                <a:solidFill>
                  <a:schemeClr val="lt1"/>
                </a:solidFill>
                <a:latin typeface="Century Gothic"/>
                <a:ea typeface="Century Gothic"/>
                <a:cs typeface="Century Gothic"/>
                <a:sym typeface="Century Gothic"/>
              </a:rPr>
              <a:t> of the Board will be considered disqualified from candidacy for this position.</a:t>
            </a:r>
            <a:endParaRPr sz="2100" i="0" u="none" strike="noStrike" cap="none">
              <a:solidFill>
                <a:schemeClr val="lt1"/>
              </a:solidFill>
              <a:latin typeface="Century Gothic"/>
              <a:ea typeface="Century Gothic"/>
              <a:cs typeface="Century Gothic"/>
              <a:sym typeface="Century Gothic"/>
            </a:endParaRPr>
          </a:p>
        </p:txBody>
      </p:sp>
      <p:cxnSp>
        <p:nvCxnSpPr>
          <p:cNvPr id="247" name="Google Shape;247;g10c54bccb13_0_37"/>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92562377ee_1_2"/>
          <p:cNvSpPr txBox="1">
            <a:spLocks noGrp="1"/>
          </p:cNvSpPr>
          <p:nvPr>
            <p:ph type="title"/>
          </p:nvPr>
        </p:nvSpPr>
        <p:spPr>
          <a:xfrm>
            <a:off x="646111" y="452718"/>
            <a:ext cx="9404700" cy="1400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a:t>HIRING TRENDS: DEMOGRAPHICS</a:t>
            </a:r>
            <a:endParaRPr b="1"/>
          </a:p>
        </p:txBody>
      </p:sp>
      <p:sp>
        <p:nvSpPr>
          <p:cNvPr id="253" name="Google Shape;253;g292562377ee_1_2"/>
          <p:cNvSpPr txBox="1">
            <a:spLocks noGrp="1"/>
          </p:cNvSpPr>
          <p:nvPr>
            <p:ph type="body" idx="1"/>
          </p:nvPr>
        </p:nvSpPr>
        <p:spPr>
          <a:xfrm>
            <a:off x="1103312" y="2052918"/>
            <a:ext cx="8946600" cy="4195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u="sng">
                <a:solidFill>
                  <a:schemeClr val="hlink"/>
                </a:solidFill>
                <a:hlinkClick r:id="rId3"/>
              </a:rPr>
              <a:t>https://docs.google.com/spreadsheets/d/1H50JGiD5BjRSfZLkUhFESWp0QACxAkNU/edit?usp=sharing&amp;ouid=114883951157982788486&amp;rtpof=true&amp;sd=true</a:t>
            </a: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0f1bccc02e_1_49"/>
          <p:cNvSpPr txBox="1">
            <a:spLocks noGrp="1"/>
          </p:cNvSpPr>
          <p:nvPr>
            <p:ph type="title"/>
          </p:nvPr>
        </p:nvSpPr>
        <p:spPr>
          <a:xfrm>
            <a:off x="646100" y="452723"/>
            <a:ext cx="9404700" cy="98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endParaRPr/>
          </a:p>
        </p:txBody>
      </p:sp>
      <p:sp>
        <p:nvSpPr>
          <p:cNvPr id="259" name="Google Shape;259;g10f1bccc02e_1_49"/>
          <p:cNvSpPr txBox="1">
            <a:spLocks noGrp="1"/>
          </p:cNvSpPr>
          <p:nvPr>
            <p:ph type="body" idx="1"/>
          </p:nvPr>
        </p:nvSpPr>
        <p:spPr>
          <a:xfrm>
            <a:off x="1103312" y="2052918"/>
            <a:ext cx="8946600" cy="4195500"/>
          </a:xfrm>
          <a:prstGeom prst="rect">
            <a:avLst/>
          </a:prstGeom>
          <a:noFill/>
          <a:ln>
            <a:noFill/>
          </a:ln>
        </p:spPr>
        <p:txBody>
          <a:bodyPr spcFirstLastPara="1" wrap="square" lIns="91425" tIns="45700" rIns="91425" bIns="45700" anchor="t" anchorCtr="0">
            <a:normAutofit/>
          </a:bodyPr>
          <a:lstStyle/>
          <a:p>
            <a:pPr marL="2286000" lvl="0" indent="0" algn="l" rtl="0">
              <a:lnSpc>
                <a:spcPct val="100000"/>
              </a:lnSpc>
              <a:spcBef>
                <a:spcPts val="1000"/>
              </a:spcBef>
              <a:spcAft>
                <a:spcPts val="0"/>
              </a:spcAft>
              <a:buSzPts val="1440"/>
              <a:buNone/>
            </a:pPr>
            <a:r>
              <a:rPr lang="en-US" sz="7700">
                <a:latin typeface="Calibri"/>
                <a:ea typeface="Calibri"/>
                <a:cs typeface="Calibri"/>
                <a:sym typeface="Calibri"/>
              </a:rPr>
              <a:t> Questions?</a:t>
            </a:r>
            <a:endParaRPr sz="7700">
              <a:latin typeface="Calibri"/>
              <a:ea typeface="Calibri"/>
              <a:cs typeface="Calibri"/>
              <a:sym typeface="Calibri"/>
            </a:endParaRPr>
          </a:p>
          <a:p>
            <a:pPr marL="2286000" lvl="0" indent="0" algn="l" rtl="0">
              <a:lnSpc>
                <a:spcPct val="100000"/>
              </a:lnSpc>
              <a:spcBef>
                <a:spcPts val="1000"/>
              </a:spcBef>
              <a:spcAft>
                <a:spcPts val="0"/>
              </a:spcAft>
              <a:buSzPts val="1440"/>
              <a:buNone/>
            </a:pPr>
            <a:r>
              <a:rPr lang="en-US" sz="7700">
                <a:latin typeface="Calibri"/>
                <a:ea typeface="Calibri"/>
                <a:cs typeface="Calibri"/>
                <a:sym typeface="Calibri"/>
              </a:rPr>
              <a:t>   </a:t>
            </a:r>
            <a:r>
              <a:rPr lang="en-US" sz="4800">
                <a:latin typeface="Calibri"/>
                <a:ea typeface="Calibri"/>
                <a:cs typeface="Calibri"/>
                <a:sym typeface="Calibri"/>
              </a:rPr>
              <a:t>   </a:t>
            </a:r>
            <a:r>
              <a:rPr lang="en-US"/>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2"/>
              </a:buClr>
              <a:buSzPts val="4200"/>
              <a:buFont typeface="Century Gothic"/>
              <a:buNone/>
            </a:pPr>
            <a:r>
              <a:rPr lang="en-US" b="1"/>
              <a:t>ABOUT US</a:t>
            </a:r>
            <a:endParaRPr b="1"/>
          </a:p>
        </p:txBody>
      </p:sp>
      <p:sp>
        <p:nvSpPr>
          <p:cNvPr id="154" name="Google Shape;154;p2"/>
          <p:cNvSpPr txBox="1">
            <a:spLocks noGrp="1"/>
          </p:cNvSpPr>
          <p:nvPr>
            <p:ph type="body" idx="1"/>
          </p:nvPr>
        </p:nvSpPr>
        <p:spPr>
          <a:xfrm>
            <a:off x="726700" y="1410100"/>
            <a:ext cx="8393100" cy="5212200"/>
          </a:xfrm>
          <a:prstGeom prst="rect">
            <a:avLst/>
          </a:prstGeom>
          <a:noFill/>
          <a:ln>
            <a:noFill/>
          </a:ln>
        </p:spPr>
        <p:txBody>
          <a:bodyPr spcFirstLastPara="1" wrap="square" lIns="91425" tIns="0" rIns="91425" bIns="91425" anchor="t" anchorCtr="0">
            <a:normAutofit lnSpcReduction="20000"/>
          </a:bodyPr>
          <a:lstStyle/>
          <a:p>
            <a:pPr marL="182880" marR="91440" lvl="0" indent="0" algn="l" rtl="0">
              <a:lnSpc>
                <a:spcPct val="100000"/>
              </a:lnSpc>
              <a:spcBef>
                <a:spcPts val="1000"/>
              </a:spcBef>
              <a:spcAft>
                <a:spcPts val="0"/>
              </a:spcAft>
              <a:buClr>
                <a:schemeClr val="dk1"/>
              </a:buClr>
              <a:buSzPts val="1100"/>
              <a:buFont typeface="Arial"/>
              <a:buNone/>
            </a:pPr>
            <a:r>
              <a:rPr lang="en-US" sz="2400"/>
              <a:t>•Recruitment and Staffing</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•Selection / Examination</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•Classification / Compensation</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•Employee Benefits Administration</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•Performance Management / Evaluation / Coaching</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•Leave Administration</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•Employee and Labor Relations</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•HR Compliance - Develop policies, procedures and tools to support staff</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•Diversity, inclusivity and wellbeing</a:t>
            </a:r>
            <a:endParaRPr sz="2400"/>
          </a:p>
          <a:p>
            <a:pPr marL="182880" marR="91440" lvl="0" indent="0" algn="l" rtl="0">
              <a:lnSpc>
                <a:spcPct val="100000"/>
              </a:lnSpc>
              <a:spcBef>
                <a:spcPts val="1000"/>
              </a:spcBef>
              <a:spcAft>
                <a:spcPts val="0"/>
              </a:spcAft>
              <a:buClr>
                <a:schemeClr val="dk1"/>
              </a:buClr>
              <a:buSzPts val="1100"/>
              <a:buFont typeface="Arial"/>
              <a:buNone/>
            </a:pPr>
            <a:r>
              <a:rPr lang="en-US" sz="2400"/>
              <a:t>•Training and Development</a:t>
            </a:r>
            <a:endParaRPr sz="2400"/>
          </a:p>
          <a:p>
            <a:pPr marL="182880" marR="91440" lvl="0" indent="0" algn="l" rtl="0">
              <a:lnSpc>
                <a:spcPct val="100000"/>
              </a:lnSpc>
              <a:spcBef>
                <a:spcPts val="1000"/>
              </a:spcBef>
              <a:spcAft>
                <a:spcPts val="0"/>
              </a:spcAft>
              <a:buClr>
                <a:schemeClr val="dk1"/>
              </a:buClr>
              <a:buSzPts val="1100"/>
              <a:buFont typeface="Arial"/>
              <a:buNone/>
            </a:pPr>
            <a:endParaRPr/>
          </a:p>
          <a:p>
            <a:pPr marL="342900" lvl="0" indent="-241300" algn="l" rtl="0">
              <a:lnSpc>
                <a:spcPct val="100000"/>
              </a:lnSpc>
              <a:spcBef>
                <a:spcPts val="0"/>
              </a:spcBef>
              <a:spcAft>
                <a:spcPts val="0"/>
              </a:spcAft>
              <a:buSzPts val="1600"/>
              <a:buNone/>
            </a:pPr>
            <a:endParaRPr/>
          </a:p>
        </p:txBody>
      </p:sp>
      <p:cxnSp>
        <p:nvCxnSpPr>
          <p:cNvPr id="155" name="Google Shape;155;p2"/>
          <p:cNvCxnSpPr/>
          <p:nvPr/>
        </p:nvCxnSpPr>
        <p:spPr>
          <a:xfrm>
            <a:off x="646124" y="1152981"/>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0d9932115f_0_1"/>
          <p:cNvSpPr txBox="1">
            <a:spLocks noGrp="1"/>
          </p:cNvSpPr>
          <p:nvPr>
            <p:ph type="title"/>
          </p:nvPr>
        </p:nvSpPr>
        <p:spPr>
          <a:xfrm>
            <a:off x="504224" y="452725"/>
            <a:ext cx="9948900" cy="14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HR Governance in K-12 School District</a:t>
            </a:r>
            <a:endParaRPr b="1"/>
          </a:p>
        </p:txBody>
      </p:sp>
      <p:sp>
        <p:nvSpPr>
          <p:cNvPr id="161" name="Google Shape;161;g10d9932115f_0_1"/>
          <p:cNvSpPr txBox="1">
            <a:spLocks noGrp="1"/>
          </p:cNvSpPr>
          <p:nvPr>
            <p:ph type="body" idx="1"/>
          </p:nvPr>
        </p:nvSpPr>
        <p:spPr>
          <a:xfrm>
            <a:off x="646100" y="1352350"/>
            <a:ext cx="10704300" cy="44841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100"/>
              <a:buFont typeface="Arial"/>
              <a:buNone/>
            </a:pPr>
            <a:r>
              <a:rPr lang="en-US" sz="2400"/>
              <a:t>•California Education Code</a:t>
            </a:r>
            <a:endParaRPr sz="2400"/>
          </a:p>
          <a:p>
            <a:pPr marL="0" lvl="0" indent="0" algn="l" rtl="0">
              <a:lnSpc>
                <a:spcPct val="107000"/>
              </a:lnSpc>
              <a:spcBef>
                <a:spcPts val="0"/>
              </a:spcBef>
              <a:spcAft>
                <a:spcPts val="0"/>
              </a:spcAft>
              <a:buClr>
                <a:schemeClr val="dk1"/>
              </a:buClr>
              <a:buSzPts val="1100"/>
              <a:buFont typeface="Arial"/>
              <a:buNone/>
            </a:pPr>
            <a:r>
              <a:rPr lang="en-US" sz="2400"/>
              <a:t>•Government Code</a:t>
            </a:r>
            <a:endParaRPr sz="2400"/>
          </a:p>
          <a:p>
            <a:pPr marL="457200" lvl="0" indent="0" algn="l" rtl="0">
              <a:lnSpc>
                <a:spcPct val="107000"/>
              </a:lnSpc>
              <a:spcBef>
                <a:spcPts val="0"/>
              </a:spcBef>
              <a:spcAft>
                <a:spcPts val="0"/>
              </a:spcAft>
              <a:buClr>
                <a:schemeClr val="dk1"/>
              </a:buClr>
              <a:buSzPts val="1100"/>
              <a:buFont typeface="Arial"/>
              <a:buNone/>
            </a:pPr>
            <a:r>
              <a:rPr lang="en-US" sz="2400"/>
              <a:t>• Educational Employment Relations Act (EERA)</a:t>
            </a:r>
            <a:endParaRPr sz="2400"/>
          </a:p>
          <a:p>
            <a:pPr marL="457200" lvl="0" indent="0" algn="l" rtl="0">
              <a:lnSpc>
                <a:spcPct val="107000"/>
              </a:lnSpc>
              <a:spcBef>
                <a:spcPts val="800"/>
              </a:spcBef>
              <a:spcAft>
                <a:spcPts val="0"/>
              </a:spcAft>
              <a:buClr>
                <a:schemeClr val="dk1"/>
              </a:buClr>
              <a:buSzPts val="1100"/>
              <a:buFont typeface="Arial"/>
              <a:buNone/>
            </a:pPr>
            <a:r>
              <a:rPr lang="en-US" sz="2400"/>
              <a:t>• Fair Employment and Housing Act (FEHA)</a:t>
            </a:r>
            <a:endParaRPr sz="2400"/>
          </a:p>
          <a:p>
            <a:pPr marL="0" lvl="0" indent="0" algn="l" rtl="0">
              <a:lnSpc>
                <a:spcPct val="107000"/>
              </a:lnSpc>
              <a:spcBef>
                <a:spcPts val="800"/>
              </a:spcBef>
              <a:spcAft>
                <a:spcPts val="0"/>
              </a:spcAft>
              <a:buClr>
                <a:schemeClr val="dk1"/>
              </a:buClr>
              <a:buSzPts val="1100"/>
              <a:buFont typeface="Arial"/>
              <a:buNone/>
            </a:pPr>
            <a:r>
              <a:rPr lang="en-US" sz="2400"/>
              <a:t>• Fair Labor Standards Act (FLSA)</a:t>
            </a:r>
            <a:endParaRPr sz="2400"/>
          </a:p>
          <a:p>
            <a:pPr marL="0" lvl="0" indent="0" algn="l" rtl="0">
              <a:lnSpc>
                <a:spcPct val="107000"/>
              </a:lnSpc>
              <a:spcBef>
                <a:spcPts val="800"/>
              </a:spcBef>
              <a:spcAft>
                <a:spcPts val="0"/>
              </a:spcAft>
              <a:buClr>
                <a:schemeClr val="dk1"/>
              </a:buClr>
              <a:buSzPts val="1100"/>
              <a:buFont typeface="Arial"/>
              <a:buNone/>
            </a:pPr>
            <a:r>
              <a:rPr lang="en-US" sz="2400"/>
              <a:t>• Board of Education Policies and Regulations</a:t>
            </a:r>
            <a:endParaRPr sz="2400"/>
          </a:p>
          <a:p>
            <a:pPr marL="0" lvl="0" indent="0" algn="l" rtl="0">
              <a:lnSpc>
                <a:spcPct val="107000"/>
              </a:lnSpc>
              <a:spcBef>
                <a:spcPts val="800"/>
              </a:spcBef>
              <a:spcAft>
                <a:spcPts val="0"/>
              </a:spcAft>
              <a:buClr>
                <a:schemeClr val="dk1"/>
              </a:buClr>
              <a:buSzPts val="1100"/>
              <a:buFont typeface="Arial"/>
              <a:buNone/>
            </a:pPr>
            <a:r>
              <a:rPr lang="en-US" sz="2400"/>
              <a:t>• Personnel Commission Policies and Regulations </a:t>
            </a:r>
            <a:endParaRPr sz="2400"/>
          </a:p>
          <a:p>
            <a:pPr marL="0" lvl="0" indent="457200" algn="l" rtl="0">
              <a:lnSpc>
                <a:spcPct val="107000"/>
              </a:lnSpc>
              <a:spcBef>
                <a:spcPts val="800"/>
              </a:spcBef>
              <a:spcAft>
                <a:spcPts val="0"/>
              </a:spcAft>
              <a:buClr>
                <a:schemeClr val="dk1"/>
              </a:buClr>
              <a:buSzPts val="1100"/>
              <a:buFont typeface="Arial"/>
              <a:buNone/>
            </a:pPr>
            <a:r>
              <a:rPr lang="en-US" sz="2400"/>
              <a:t>(Merit System/ Civil Service)</a:t>
            </a:r>
            <a:endParaRPr sz="2400"/>
          </a:p>
          <a:p>
            <a:pPr marL="0" lvl="0" indent="0" algn="l" rtl="0">
              <a:lnSpc>
                <a:spcPct val="100000"/>
              </a:lnSpc>
              <a:spcBef>
                <a:spcPts val="1000"/>
              </a:spcBef>
              <a:spcAft>
                <a:spcPts val="0"/>
              </a:spcAft>
              <a:buSzPts val="1440"/>
              <a:buNone/>
            </a:pPr>
            <a:endParaRPr sz="2400"/>
          </a:p>
        </p:txBody>
      </p:sp>
      <p:cxnSp>
        <p:nvCxnSpPr>
          <p:cNvPr id="162" name="Google Shape;162;g10d9932115f_0_1"/>
          <p:cNvCxnSpPr/>
          <p:nvPr/>
        </p:nvCxnSpPr>
        <p:spPr>
          <a:xfrm>
            <a:off x="6461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10f1bccc02e_1_83"/>
          <p:cNvSpPr txBox="1">
            <a:spLocks noGrp="1"/>
          </p:cNvSpPr>
          <p:nvPr>
            <p:ph type="title"/>
          </p:nvPr>
        </p:nvSpPr>
        <p:spPr>
          <a:xfrm>
            <a:off x="551511" y="452718"/>
            <a:ext cx="9404700" cy="1400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CVUSD EMPLOYEE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GROUPS</a:t>
            </a:r>
            <a:endParaRPr b="1"/>
          </a:p>
        </p:txBody>
      </p:sp>
      <p:cxnSp>
        <p:nvCxnSpPr>
          <p:cNvPr id="168" name="Google Shape;168;g10f1bccc02e_1_83"/>
          <p:cNvCxnSpPr>
            <a:stCxn id="167" idx="1"/>
            <a:endCxn id="167" idx="3"/>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
        <p:nvSpPr>
          <p:cNvPr id="169" name="Google Shape;169;g10f1bccc02e_1_83"/>
          <p:cNvSpPr txBox="1"/>
          <p:nvPr/>
        </p:nvSpPr>
        <p:spPr>
          <a:xfrm>
            <a:off x="1040950" y="5936625"/>
            <a:ext cx="7827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entury Gothic"/>
                <a:ea typeface="Century Gothic"/>
                <a:cs typeface="Century Gothic"/>
                <a:sym typeface="Century Gothic"/>
              </a:rPr>
              <a:t>Source: CVUSD Escape HR/Fiscal Information System</a:t>
            </a:r>
            <a:endParaRPr sz="1400" b="0" i="0" u="none" strike="noStrike" cap="none">
              <a:solidFill>
                <a:schemeClr val="lt1"/>
              </a:solidFill>
              <a:latin typeface="Century Gothic"/>
              <a:ea typeface="Century Gothic"/>
              <a:cs typeface="Century Gothic"/>
              <a:sym typeface="Century Gothic"/>
            </a:endParaRPr>
          </a:p>
        </p:txBody>
      </p:sp>
      <p:pic>
        <p:nvPicPr>
          <p:cNvPr id="170" name="Google Shape;170;g10f1bccc02e_1_83"/>
          <p:cNvPicPr preferRelativeResize="0"/>
          <p:nvPr/>
        </p:nvPicPr>
        <p:blipFill>
          <a:blip r:embed="rId3">
            <a:alphaModFix/>
          </a:blip>
          <a:stretch>
            <a:fillRect/>
          </a:stretch>
        </p:blipFill>
        <p:spPr>
          <a:xfrm>
            <a:off x="718475" y="1483002"/>
            <a:ext cx="8503600" cy="4853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0f1bccc02e_3_1"/>
          <p:cNvSpPr txBox="1"/>
          <p:nvPr/>
        </p:nvSpPr>
        <p:spPr>
          <a:xfrm>
            <a:off x="810450" y="212825"/>
            <a:ext cx="10571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lt1"/>
                </a:solidFill>
                <a:latin typeface="Century Gothic"/>
                <a:ea typeface="Century Gothic"/>
                <a:cs typeface="Century Gothic"/>
                <a:sym typeface="Century Gothic"/>
              </a:rPr>
              <a:t>VACANCIES IN CERTIFICATED SERVICE - PROCESS</a:t>
            </a:r>
            <a:endParaRPr sz="2800" b="1" i="0" u="none" strike="noStrike" cap="none">
              <a:solidFill>
                <a:schemeClr val="lt1"/>
              </a:solidFill>
              <a:latin typeface="Century Gothic"/>
              <a:ea typeface="Century Gothic"/>
              <a:cs typeface="Century Gothic"/>
              <a:sym typeface="Century Gothic"/>
            </a:endParaRPr>
          </a:p>
        </p:txBody>
      </p:sp>
      <p:pic>
        <p:nvPicPr>
          <p:cNvPr id="176" name="Google Shape;176;g10f1bccc02e_3_1"/>
          <p:cNvPicPr preferRelativeResize="0"/>
          <p:nvPr/>
        </p:nvPicPr>
        <p:blipFill rotWithShape="1">
          <a:blip r:embed="rId3">
            <a:alphaModFix/>
          </a:blip>
          <a:srcRect/>
          <a:stretch/>
        </p:blipFill>
        <p:spPr>
          <a:xfrm>
            <a:off x="810450" y="866775"/>
            <a:ext cx="9194524" cy="5751925"/>
          </a:xfrm>
          <a:prstGeom prst="rect">
            <a:avLst/>
          </a:prstGeom>
          <a:noFill/>
          <a:ln>
            <a:noFill/>
          </a:ln>
        </p:spPr>
      </p:pic>
      <p:cxnSp>
        <p:nvCxnSpPr>
          <p:cNvPr id="177" name="Google Shape;177;g10f1bccc02e_3_1"/>
          <p:cNvCxnSpPr/>
          <p:nvPr/>
        </p:nvCxnSpPr>
        <p:spPr>
          <a:xfrm>
            <a:off x="810461" y="72726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10c54bccb13_0_0"/>
          <p:cNvPicPr preferRelativeResize="0"/>
          <p:nvPr/>
        </p:nvPicPr>
        <p:blipFill rotWithShape="1">
          <a:blip r:embed="rId3">
            <a:alphaModFix/>
          </a:blip>
          <a:srcRect/>
          <a:stretch/>
        </p:blipFill>
        <p:spPr>
          <a:xfrm>
            <a:off x="679199" y="994125"/>
            <a:ext cx="8554774" cy="5313276"/>
          </a:xfrm>
          <a:prstGeom prst="rect">
            <a:avLst/>
          </a:prstGeom>
          <a:noFill/>
          <a:ln>
            <a:noFill/>
          </a:ln>
        </p:spPr>
      </p:pic>
      <p:sp>
        <p:nvSpPr>
          <p:cNvPr id="183" name="Google Shape;183;g10c54bccb13_0_0"/>
          <p:cNvSpPr txBox="1"/>
          <p:nvPr/>
        </p:nvSpPr>
        <p:spPr>
          <a:xfrm>
            <a:off x="679200" y="283775"/>
            <a:ext cx="10571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800"/>
              <a:buFont typeface="Arial"/>
              <a:buNone/>
            </a:pPr>
            <a:r>
              <a:rPr lang="en-US" sz="2800" b="1" i="0" u="none" strike="noStrike" cap="none">
                <a:solidFill>
                  <a:schemeClr val="lt1"/>
                </a:solidFill>
                <a:latin typeface="Century Gothic"/>
                <a:ea typeface="Century Gothic"/>
                <a:cs typeface="Century Gothic"/>
                <a:sym typeface="Century Gothic"/>
              </a:rPr>
              <a:t>VACANCIES IN CLASSIFIED SERVICE - PROCESS</a:t>
            </a:r>
            <a:endParaRPr sz="2800" b="1" i="0" u="none" strike="noStrike" cap="none">
              <a:solidFill>
                <a:schemeClr val="lt1"/>
              </a:solidFill>
              <a:latin typeface="Century Gothic"/>
              <a:ea typeface="Century Gothic"/>
              <a:cs typeface="Century Gothic"/>
              <a:sym typeface="Century Gothic"/>
            </a:endParaRPr>
          </a:p>
        </p:txBody>
      </p:sp>
      <p:sp>
        <p:nvSpPr>
          <p:cNvPr id="184" name="Google Shape;184;g10c54bccb13_0_0"/>
          <p:cNvSpPr txBox="1"/>
          <p:nvPr/>
        </p:nvSpPr>
        <p:spPr>
          <a:xfrm>
            <a:off x="9648925" y="1223950"/>
            <a:ext cx="2128200" cy="4925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i="0" u="none" strike="noStrike" cap="none">
                <a:solidFill>
                  <a:schemeClr val="lt1"/>
                </a:solidFill>
                <a:latin typeface="Century Gothic"/>
                <a:ea typeface="Century Gothic"/>
                <a:cs typeface="Century Gothic"/>
                <a:sym typeface="Century Gothic"/>
              </a:rPr>
              <a:t>CVUSD administers the Merit System (Civil Service) under Article 6 of the Education Code in governing classified employment.</a:t>
            </a:r>
            <a:endParaRPr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700"/>
              <a:buFont typeface="Arial"/>
              <a:buNone/>
            </a:pPr>
            <a:endParaRPr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500"/>
              <a:buFont typeface="Arial"/>
              <a:buNone/>
            </a:pPr>
            <a:r>
              <a:rPr lang="en-US" i="0" u="none" strike="noStrike" cap="none">
                <a:solidFill>
                  <a:schemeClr val="lt1"/>
                </a:solidFill>
                <a:latin typeface="Century Gothic"/>
                <a:ea typeface="Century Gothic"/>
                <a:cs typeface="Century Gothic"/>
                <a:sym typeface="Century Gothic"/>
              </a:rPr>
              <a:t>The basic tenant of the  merit system requires that </a:t>
            </a:r>
            <a:r>
              <a:rPr lang="en-US" b="1" i="0" u="none" strike="noStrike" cap="none">
                <a:solidFill>
                  <a:schemeClr val="lt1"/>
                </a:solidFill>
                <a:latin typeface="Century Gothic"/>
                <a:ea typeface="Century Gothic"/>
                <a:cs typeface="Century Gothic"/>
                <a:sym typeface="Century Gothic"/>
              </a:rPr>
              <a:t>individuals hired into and promoted within the civil service</a:t>
            </a:r>
            <a:r>
              <a:rPr lang="en-US" i="0" u="none" strike="noStrike" cap="none">
                <a:solidFill>
                  <a:schemeClr val="lt1"/>
                </a:solidFill>
                <a:latin typeface="Century Gothic"/>
                <a:ea typeface="Century Gothic"/>
                <a:cs typeface="Century Gothic"/>
                <a:sym typeface="Century Gothic"/>
              </a:rPr>
              <a:t> be selected on the basis of their job-related qualifications and that such selection decisions be free of illegal discrimination and political patronage</a:t>
            </a:r>
            <a:endParaRPr i="0" u="none" strike="noStrike" cap="none">
              <a:solidFill>
                <a:schemeClr val="lt1"/>
              </a:solidFill>
              <a:latin typeface="Century Gothic"/>
              <a:ea typeface="Century Gothic"/>
              <a:cs typeface="Century Gothic"/>
              <a:sym typeface="Century Gothic"/>
            </a:endParaRPr>
          </a:p>
        </p:txBody>
      </p:sp>
      <p:cxnSp>
        <p:nvCxnSpPr>
          <p:cNvPr id="185" name="Google Shape;185;g10c54bccb13_0_0"/>
          <p:cNvCxnSpPr/>
          <p:nvPr/>
        </p:nvCxnSpPr>
        <p:spPr>
          <a:xfrm>
            <a:off x="679211" y="89936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92562377ee_1_13"/>
          <p:cNvSpPr txBox="1">
            <a:spLocks noGrp="1"/>
          </p:cNvSpPr>
          <p:nvPr>
            <p:ph type="title"/>
          </p:nvPr>
        </p:nvSpPr>
        <p:spPr>
          <a:xfrm>
            <a:off x="525250" y="452725"/>
            <a:ext cx="9948900" cy="80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ONBOARDING PROCESSES</a:t>
            </a:r>
            <a:endParaRPr b="1"/>
          </a:p>
        </p:txBody>
      </p:sp>
      <p:sp>
        <p:nvSpPr>
          <p:cNvPr id="191" name="Google Shape;191;g292562377ee_1_13"/>
          <p:cNvSpPr txBox="1">
            <a:spLocks noGrp="1"/>
          </p:cNvSpPr>
          <p:nvPr>
            <p:ph type="body" idx="1"/>
          </p:nvPr>
        </p:nvSpPr>
        <p:spPr>
          <a:xfrm>
            <a:off x="646106" y="2052000"/>
            <a:ext cx="4557000" cy="41955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chemeClr val="dk1"/>
              </a:buClr>
              <a:buSzPts val="1100"/>
              <a:buFont typeface="Arial"/>
              <a:buNone/>
            </a:pPr>
            <a:endParaRPr sz="3100" b="1">
              <a:latin typeface="Calibri"/>
              <a:ea typeface="Calibri"/>
              <a:cs typeface="Calibri"/>
              <a:sym typeface="Calibri"/>
            </a:endParaRPr>
          </a:p>
          <a:p>
            <a:pPr marL="0" lvl="0" indent="0" algn="l" rtl="0">
              <a:lnSpc>
                <a:spcPct val="100000"/>
              </a:lnSpc>
              <a:spcBef>
                <a:spcPts val="1000"/>
              </a:spcBef>
              <a:spcAft>
                <a:spcPts val="0"/>
              </a:spcAft>
              <a:buSzPts val="1440"/>
              <a:buNone/>
            </a:pPr>
            <a:endParaRPr/>
          </a:p>
        </p:txBody>
      </p:sp>
      <p:sp>
        <p:nvSpPr>
          <p:cNvPr id="192" name="Google Shape;192;g292562377ee_1_13"/>
          <p:cNvSpPr txBox="1">
            <a:spLocks noGrp="1"/>
          </p:cNvSpPr>
          <p:nvPr>
            <p:ph type="body" idx="1"/>
          </p:nvPr>
        </p:nvSpPr>
        <p:spPr>
          <a:xfrm>
            <a:off x="6213950" y="2052000"/>
            <a:ext cx="5728800" cy="46029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a:t>Background - Livescan - CA Department of Justice / FBI</a:t>
            </a:r>
            <a:endParaRPr/>
          </a:p>
          <a:p>
            <a:pPr marL="457200" lvl="0" indent="-320040" algn="l" rtl="0">
              <a:lnSpc>
                <a:spcPct val="100000"/>
              </a:lnSpc>
              <a:spcBef>
                <a:spcPts val="0"/>
              </a:spcBef>
              <a:spcAft>
                <a:spcPts val="0"/>
              </a:spcAft>
              <a:buSzPts val="1440"/>
              <a:buChar char="►"/>
            </a:pPr>
            <a:r>
              <a:rPr lang="en-US"/>
              <a:t>TB Risk Assessment </a:t>
            </a:r>
            <a:endParaRPr/>
          </a:p>
          <a:p>
            <a:pPr marL="457200" lvl="0" indent="-320040" algn="l" rtl="0">
              <a:lnSpc>
                <a:spcPct val="100000"/>
              </a:lnSpc>
              <a:spcBef>
                <a:spcPts val="0"/>
              </a:spcBef>
              <a:spcAft>
                <a:spcPts val="0"/>
              </a:spcAft>
              <a:buSzPts val="1440"/>
              <a:buChar char="►"/>
            </a:pPr>
            <a:r>
              <a:rPr lang="en-US"/>
              <a:t>Mandatory Training - Child Abuse Mandated Reporter</a:t>
            </a:r>
            <a:endParaRPr/>
          </a:p>
          <a:p>
            <a:pPr marL="457200" lvl="0" indent="-320040" algn="l" rtl="0">
              <a:lnSpc>
                <a:spcPct val="100000"/>
              </a:lnSpc>
              <a:spcBef>
                <a:spcPts val="0"/>
              </a:spcBef>
              <a:spcAft>
                <a:spcPts val="0"/>
              </a:spcAft>
              <a:buSzPts val="1440"/>
              <a:buChar char="►"/>
            </a:pPr>
            <a:r>
              <a:rPr lang="en-US"/>
              <a:t>Physical Examination - select job classes with extensive physical demands (Paraeducators, Child Nutrition, Child Care, Custodian, Grounds, Maintenance)</a:t>
            </a:r>
            <a:endParaRPr/>
          </a:p>
          <a:p>
            <a:pPr marL="457200" lvl="0" indent="-320040" algn="l" rtl="0">
              <a:lnSpc>
                <a:spcPct val="100000"/>
              </a:lnSpc>
              <a:spcBef>
                <a:spcPts val="0"/>
              </a:spcBef>
              <a:spcAft>
                <a:spcPts val="0"/>
              </a:spcAft>
              <a:buSzPts val="1440"/>
              <a:buChar char="►"/>
            </a:pPr>
            <a:r>
              <a:rPr lang="en-US"/>
              <a:t>Drug Test - select job classes (safety sensitive)</a:t>
            </a:r>
            <a:endParaRPr/>
          </a:p>
          <a:p>
            <a:pPr marL="457200" lvl="0" indent="-320040" algn="l" rtl="0">
              <a:lnSpc>
                <a:spcPct val="100000"/>
              </a:lnSpc>
              <a:spcBef>
                <a:spcPts val="0"/>
              </a:spcBef>
              <a:spcAft>
                <a:spcPts val="0"/>
              </a:spcAft>
              <a:buSzPts val="1440"/>
              <a:buChar char="►"/>
            </a:pPr>
            <a:r>
              <a:rPr lang="en-US"/>
              <a:t>Authorization to work in US</a:t>
            </a:r>
            <a:endParaRPr/>
          </a:p>
        </p:txBody>
      </p:sp>
      <p:sp>
        <p:nvSpPr>
          <p:cNvPr id="193" name="Google Shape;193;g292562377ee_1_13"/>
          <p:cNvSpPr txBox="1">
            <a:spLocks noGrp="1"/>
          </p:cNvSpPr>
          <p:nvPr>
            <p:ph type="body" idx="1"/>
          </p:nvPr>
        </p:nvSpPr>
        <p:spPr>
          <a:xfrm>
            <a:off x="241450" y="2052000"/>
            <a:ext cx="5728800" cy="3954600"/>
          </a:xfrm>
          <a:prstGeom prst="rect">
            <a:avLst/>
          </a:prstGeom>
          <a:noFill/>
          <a:ln>
            <a:noFill/>
          </a:ln>
        </p:spPr>
        <p:txBody>
          <a:bodyPr spcFirstLastPara="1" wrap="square" lIns="91425" tIns="45700" rIns="91425" bIns="45700" anchor="t" anchorCtr="0">
            <a:normAutofit lnSpcReduction="10000"/>
          </a:bodyPr>
          <a:lstStyle/>
          <a:p>
            <a:pPr marL="457200" lvl="0" indent="-320040" algn="l" rtl="0">
              <a:spcBef>
                <a:spcPts val="1000"/>
              </a:spcBef>
              <a:spcAft>
                <a:spcPts val="0"/>
              </a:spcAft>
              <a:buSzPts val="1440"/>
              <a:buChar char="►"/>
            </a:pPr>
            <a:r>
              <a:rPr lang="en-US"/>
              <a:t>Official transcripts &amp; evidence of active credential(s)</a:t>
            </a:r>
            <a:endParaRPr/>
          </a:p>
          <a:p>
            <a:pPr marL="457200" lvl="0" indent="-320040" algn="l" rtl="0">
              <a:spcBef>
                <a:spcPts val="0"/>
              </a:spcBef>
              <a:spcAft>
                <a:spcPts val="0"/>
              </a:spcAft>
              <a:buSzPts val="1440"/>
              <a:buChar char="►"/>
            </a:pPr>
            <a:r>
              <a:rPr lang="en-US"/>
              <a:t>Background - Livescan - CA Department of Justice / FBI</a:t>
            </a:r>
            <a:endParaRPr/>
          </a:p>
          <a:p>
            <a:pPr marL="457200" lvl="0" indent="-320040" algn="l" rtl="0">
              <a:spcBef>
                <a:spcPts val="0"/>
              </a:spcBef>
              <a:spcAft>
                <a:spcPts val="0"/>
              </a:spcAft>
              <a:buSzPts val="1440"/>
              <a:buChar char="►"/>
            </a:pPr>
            <a:r>
              <a:rPr lang="en-US"/>
              <a:t>TB Risk Assessment </a:t>
            </a:r>
            <a:endParaRPr/>
          </a:p>
          <a:p>
            <a:pPr marL="457200" lvl="0" indent="-320040" algn="l" rtl="0">
              <a:spcBef>
                <a:spcPts val="0"/>
              </a:spcBef>
              <a:spcAft>
                <a:spcPts val="0"/>
              </a:spcAft>
              <a:buSzPts val="1440"/>
              <a:buChar char="►"/>
            </a:pPr>
            <a:r>
              <a:rPr lang="en-US"/>
              <a:t>Mandatory Training - Child Abuse Mandated Reporter &amp; Sexual Harassment</a:t>
            </a:r>
            <a:endParaRPr/>
          </a:p>
          <a:p>
            <a:pPr marL="457200" lvl="0" indent="-320040" algn="l" rtl="0">
              <a:spcBef>
                <a:spcPts val="0"/>
              </a:spcBef>
              <a:spcAft>
                <a:spcPts val="0"/>
              </a:spcAft>
              <a:buSzPts val="1440"/>
              <a:buChar char="►"/>
            </a:pPr>
            <a:r>
              <a:rPr lang="en-US"/>
              <a:t>Physical Examination </a:t>
            </a:r>
            <a:endParaRPr/>
          </a:p>
          <a:p>
            <a:pPr marL="457200" lvl="0" indent="-320040" algn="l" rtl="0">
              <a:spcBef>
                <a:spcPts val="0"/>
              </a:spcBef>
              <a:spcAft>
                <a:spcPts val="0"/>
              </a:spcAft>
              <a:buSzPts val="1440"/>
              <a:buChar char="►"/>
            </a:pPr>
            <a:r>
              <a:rPr lang="en-US"/>
              <a:t>Work verification forms from previous employers</a:t>
            </a:r>
            <a:endParaRPr/>
          </a:p>
          <a:p>
            <a:pPr marL="457200" lvl="0" indent="-320040" algn="l" rtl="0">
              <a:spcBef>
                <a:spcPts val="0"/>
              </a:spcBef>
              <a:spcAft>
                <a:spcPts val="0"/>
              </a:spcAft>
              <a:buSzPts val="1440"/>
              <a:buChar char="►"/>
            </a:pPr>
            <a:r>
              <a:rPr lang="en-US"/>
              <a:t>HR &amp; Payroll Paperwork</a:t>
            </a:r>
            <a:endParaRPr/>
          </a:p>
          <a:p>
            <a:pPr marL="457200" lvl="0" indent="-320040" algn="l" rtl="0">
              <a:spcBef>
                <a:spcPts val="0"/>
              </a:spcBef>
              <a:spcAft>
                <a:spcPts val="0"/>
              </a:spcAft>
              <a:buSzPts val="1440"/>
              <a:buChar char="►"/>
            </a:pPr>
            <a:r>
              <a:rPr lang="en-US"/>
              <a:t>Contract</a:t>
            </a:r>
            <a:endParaRPr/>
          </a:p>
        </p:txBody>
      </p:sp>
      <p:sp>
        <p:nvSpPr>
          <p:cNvPr id="194" name="Google Shape;194;g292562377ee_1_13"/>
          <p:cNvSpPr txBox="1"/>
          <p:nvPr/>
        </p:nvSpPr>
        <p:spPr>
          <a:xfrm>
            <a:off x="6213950" y="1560825"/>
            <a:ext cx="5445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CLASSIFIED (NON-CREDENTIALED) </a:t>
            </a:r>
            <a:endParaRPr sz="2300" b="1" i="0" u="sng" strike="noStrike" cap="none">
              <a:solidFill>
                <a:schemeClr val="lt1"/>
              </a:solidFill>
              <a:latin typeface="Century Gothic"/>
              <a:ea typeface="Century Gothic"/>
              <a:cs typeface="Century Gothic"/>
              <a:sym typeface="Century Gothic"/>
            </a:endParaRPr>
          </a:p>
        </p:txBody>
      </p:sp>
      <p:sp>
        <p:nvSpPr>
          <p:cNvPr id="195" name="Google Shape;195;g292562377ee_1_13"/>
          <p:cNvSpPr txBox="1"/>
          <p:nvPr/>
        </p:nvSpPr>
        <p:spPr>
          <a:xfrm>
            <a:off x="525250" y="1560825"/>
            <a:ext cx="5728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CERTIFICATED </a:t>
            </a:r>
            <a:endParaRPr sz="2300" b="1" i="0" u="sng" strike="noStrike" cap="none">
              <a:solidFill>
                <a:schemeClr val="lt1"/>
              </a:solidFill>
              <a:latin typeface="Century Gothic"/>
              <a:ea typeface="Century Gothic"/>
              <a:cs typeface="Century Gothic"/>
              <a:sym typeface="Century Gothic"/>
            </a:endParaRPr>
          </a:p>
        </p:txBody>
      </p:sp>
      <p:cxnSp>
        <p:nvCxnSpPr>
          <p:cNvPr id="196" name="Google Shape;196;g292562377ee_1_13"/>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0c54bccb13_0_28"/>
          <p:cNvSpPr txBox="1">
            <a:spLocks noGrp="1"/>
          </p:cNvSpPr>
          <p:nvPr>
            <p:ph type="title"/>
          </p:nvPr>
        </p:nvSpPr>
        <p:spPr>
          <a:xfrm>
            <a:off x="525250" y="452725"/>
            <a:ext cx="9948900" cy="80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CURRENT VACANCIES</a:t>
            </a:r>
            <a:endParaRPr b="1"/>
          </a:p>
        </p:txBody>
      </p:sp>
      <p:sp>
        <p:nvSpPr>
          <p:cNvPr id="202" name="Google Shape;202;g10c54bccb13_0_28"/>
          <p:cNvSpPr txBox="1">
            <a:spLocks noGrp="1"/>
          </p:cNvSpPr>
          <p:nvPr>
            <p:ph type="body" idx="1"/>
          </p:nvPr>
        </p:nvSpPr>
        <p:spPr>
          <a:xfrm>
            <a:off x="646106" y="2052000"/>
            <a:ext cx="4557000" cy="41955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chemeClr val="dk1"/>
              </a:buClr>
              <a:buSzPts val="1100"/>
              <a:buFont typeface="Arial"/>
              <a:buNone/>
            </a:pPr>
            <a:endParaRPr sz="3100" b="1">
              <a:latin typeface="Calibri"/>
              <a:ea typeface="Calibri"/>
              <a:cs typeface="Calibri"/>
              <a:sym typeface="Calibri"/>
            </a:endParaRPr>
          </a:p>
          <a:p>
            <a:pPr marL="0" lvl="0" indent="0" algn="l" rtl="0">
              <a:lnSpc>
                <a:spcPct val="100000"/>
              </a:lnSpc>
              <a:spcBef>
                <a:spcPts val="1000"/>
              </a:spcBef>
              <a:spcAft>
                <a:spcPts val="0"/>
              </a:spcAft>
              <a:buSzPts val="1440"/>
              <a:buNone/>
            </a:pPr>
            <a:endParaRPr/>
          </a:p>
        </p:txBody>
      </p:sp>
      <p:sp>
        <p:nvSpPr>
          <p:cNvPr id="203" name="Google Shape;203;g10c54bccb13_0_28"/>
          <p:cNvSpPr txBox="1">
            <a:spLocks noGrp="1"/>
          </p:cNvSpPr>
          <p:nvPr>
            <p:ph type="body" idx="1"/>
          </p:nvPr>
        </p:nvSpPr>
        <p:spPr>
          <a:xfrm>
            <a:off x="6213950" y="2052000"/>
            <a:ext cx="5728800" cy="46029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1000"/>
              </a:spcBef>
              <a:spcAft>
                <a:spcPts val="0"/>
              </a:spcAft>
              <a:buSzPts val="144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Ongoing Recruitments:</a:t>
            </a:r>
            <a:endParaRPr/>
          </a:p>
          <a:p>
            <a:pPr marL="0" lvl="0" indent="0" algn="l" rtl="0">
              <a:lnSpc>
                <a:spcPct val="100000"/>
              </a:lnSpc>
              <a:spcBef>
                <a:spcPts val="1000"/>
              </a:spcBef>
              <a:spcAft>
                <a:spcPts val="0"/>
              </a:spcAft>
              <a:buSzPts val="1440"/>
              <a:buNone/>
            </a:pPr>
            <a:r>
              <a:rPr lang="en-US" u="sng">
                <a:solidFill>
                  <a:schemeClr val="hlink"/>
                </a:solidFill>
                <a:hlinkClick r:id="rId3"/>
              </a:rPr>
              <a:t>https://www.schooljobs.com/careers/conejousd</a:t>
            </a:r>
            <a:r>
              <a:rPr lang="en-US"/>
              <a:t> </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r>
              <a:rPr lang="en-US"/>
              <a:t>Paraeducator -supply of  labor market does not support demand - over 200 part-time positions</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r>
              <a:rPr lang="en-US"/>
              <a:t>Child Care Assistants - part-time late afternoon service need (afterschool)</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r>
              <a:rPr lang="en-US"/>
              <a:t>Child Nutrition Assistants - part-time mid-morning service needs</a:t>
            </a:r>
            <a:endParaRPr/>
          </a:p>
          <a:p>
            <a:pPr marL="0" lvl="0" indent="0" algn="l" rtl="0">
              <a:lnSpc>
                <a:spcPct val="100000"/>
              </a:lnSpc>
              <a:spcBef>
                <a:spcPts val="1000"/>
              </a:spcBef>
              <a:spcAft>
                <a:spcPts val="0"/>
              </a:spcAft>
              <a:buSzPts val="1440"/>
              <a:buNone/>
            </a:pPr>
            <a:endParaRPr/>
          </a:p>
        </p:txBody>
      </p:sp>
      <p:sp>
        <p:nvSpPr>
          <p:cNvPr id="204" name="Google Shape;204;g10c54bccb13_0_28"/>
          <p:cNvSpPr txBox="1">
            <a:spLocks noGrp="1"/>
          </p:cNvSpPr>
          <p:nvPr>
            <p:ph type="body" idx="1"/>
          </p:nvPr>
        </p:nvSpPr>
        <p:spPr>
          <a:xfrm>
            <a:off x="241450" y="2052000"/>
            <a:ext cx="5728800" cy="39546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1000"/>
              </a:spcBef>
              <a:spcAft>
                <a:spcPts val="0"/>
              </a:spcAft>
              <a:buNone/>
            </a:pPr>
            <a:r>
              <a:rPr lang="en-US"/>
              <a:t>Current Recruitments:</a:t>
            </a:r>
            <a:endParaRPr/>
          </a:p>
          <a:p>
            <a:pPr marL="457200" lvl="0" indent="0" algn="l" rtl="0">
              <a:lnSpc>
                <a:spcPct val="100000"/>
              </a:lnSpc>
              <a:spcBef>
                <a:spcPts val="1000"/>
              </a:spcBef>
              <a:spcAft>
                <a:spcPts val="0"/>
              </a:spcAft>
              <a:buNone/>
            </a:pPr>
            <a:r>
              <a:rPr lang="en-US" u="sng">
                <a:solidFill>
                  <a:schemeClr val="hlink"/>
                </a:solidFill>
                <a:hlinkClick r:id="rId4"/>
              </a:rPr>
              <a:t>https://www.conejousd.org/Page/1608</a:t>
            </a:r>
            <a:r>
              <a:rPr lang="en-US"/>
              <a:t> </a:t>
            </a:r>
            <a:endParaRPr/>
          </a:p>
          <a:p>
            <a:pPr marL="457200" lvl="0" indent="0" algn="l" rtl="0">
              <a:lnSpc>
                <a:spcPct val="100000"/>
              </a:lnSpc>
              <a:spcBef>
                <a:spcPts val="1000"/>
              </a:spcBef>
              <a:spcAft>
                <a:spcPts val="0"/>
              </a:spcAft>
              <a:buNone/>
            </a:pPr>
            <a:endParaRPr/>
          </a:p>
          <a:p>
            <a:pPr marL="457200" lvl="0" indent="-320040" algn="l" rtl="0">
              <a:lnSpc>
                <a:spcPct val="100000"/>
              </a:lnSpc>
              <a:spcBef>
                <a:spcPts val="1000"/>
              </a:spcBef>
              <a:spcAft>
                <a:spcPts val="0"/>
              </a:spcAft>
              <a:buSzPts val="1440"/>
              <a:buFont typeface="Century Gothic"/>
              <a:buChar char="●"/>
            </a:pPr>
            <a:r>
              <a:rPr lang="en-US"/>
              <a:t>Speech Language Pathologists</a:t>
            </a:r>
            <a:endParaRPr/>
          </a:p>
          <a:p>
            <a:pPr marL="457200" lvl="0" indent="-320040" algn="l" rtl="0">
              <a:lnSpc>
                <a:spcPct val="100000"/>
              </a:lnSpc>
              <a:spcBef>
                <a:spcPts val="1000"/>
              </a:spcBef>
              <a:spcAft>
                <a:spcPts val="0"/>
              </a:spcAft>
              <a:buSzPts val="1440"/>
              <a:buFont typeface="Century Gothic"/>
              <a:buChar char="●"/>
            </a:pPr>
            <a:r>
              <a:rPr lang="en-US"/>
              <a:t>Long-Term Substitute Teacher(s)</a:t>
            </a:r>
            <a:endParaRPr/>
          </a:p>
          <a:p>
            <a:pPr marL="457200" lvl="0" indent="-320040" algn="l" rtl="0">
              <a:lnSpc>
                <a:spcPct val="100000"/>
              </a:lnSpc>
              <a:spcBef>
                <a:spcPts val="1000"/>
              </a:spcBef>
              <a:spcAft>
                <a:spcPts val="0"/>
              </a:spcAft>
              <a:buSzPts val="1440"/>
              <a:buFont typeface="Century Gothic"/>
              <a:buChar char="●"/>
            </a:pPr>
            <a:r>
              <a:rPr lang="en-US"/>
              <a:t>Long-Term Substitute Counselor(s)</a:t>
            </a:r>
            <a:endParaRPr/>
          </a:p>
          <a:p>
            <a:pPr marL="0" lvl="0" indent="0" algn="l" rtl="0">
              <a:lnSpc>
                <a:spcPct val="100000"/>
              </a:lnSpc>
              <a:spcBef>
                <a:spcPts val="1000"/>
              </a:spcBef>
              <a:spcAft>
                <a:spcPts val="0"/>
              </a:spcAft>
              <a:buSzPts val="1440"/>
              <a:buNone/>
            </a:pPr>
            <a:endParaRPr/>
          </a:p>
        </p:txBody>
      </p:sp>
      <p:sp>
        <p:nvSpPr>
          <p:cNvPr id="205" name="Google Shape;205;g10c54bccb13_0_28"/>
          <p:cNvSpPr txBox="1"/>
          <p:nvPr/>
        </p:nvSpPr>
        <p:spPr>
          <a:xfrm>
            <a:off x="6213950" y="1560825"/>
            <a:ext cx="5445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CLASSIFIED (NON-CREDENTIALED) </a:t>
            </a:r>
            <a:endParaRPr sz="2300" b="1" i="0" u="sng" strike="noStrike" cap="none">
              <a:solidFill>
                <a:schemeClr val="lt1"/>
              </a:solidFill>
              <a:latin typeface="Century Gothic"/>
              <a:ea typeface="Century Gothic"/>
              <a:cs typeface="Century Gothic"/>
              <a:sym typeface="Century Gothic"/>
            </a:endParaRPr>
          </a:p>
        </p:txBody>
      </p:sp>
      <p:sp>
        <p:nvSpPr>
          <p:cNvPr id="206" name="Google Shape;206;g10c54bccb13_0_28"/>
          <p:cNvSpPr txBox="1"/>
          <p:nvPr/>
        </p:nvSpPr>
        <p:spPr>
          <a:xfrm>
            <a:off x="525250" y="1560825"/>
            <a:ext cx="5728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CERTIFICATED </a:t>
            </a:r>
            <a:endParaRPr sz="2300" b="1" i="0" u="sng" strike="noStrike" cap="none">
              <a:solidFill>
                <a:schemeClr val="lt1"/>
              </a:solidFill>
              <a:latin typeface="Century Gothic"/>
              <a:ea typeface="Century Gothic"/>
              <a:cs typeface="Century Gothic"/>
              <a:sym typeface="Century Gothic"/>
            </a:endParaRPr>
          </a:p>
        </p:txBody>
      </p:sp>
      <p:cxnSp>
        <p:nvCxnSpPr>
          <p:cNvPr id="207" name="Google Shape;207;g10c54bccb13_0_28"/>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92562377ee_1_23"/>
          <p:cNvSpPr txBox="1">
            <a:spLocks noGrp="1"/>
          </p:cNvSpPr>
          <p:nvPr>
            <p:ph type="title"/>
          </p:nvPr>
        </p:nvSpPr>
        <p:spPr>
          <a:xfrm>
            <a:off x="525250" y="452725"/>
            <a:ext cx="9948900" cy="801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b="1"/>
              <a:t>RECURRING HIRING CHALLENGES</a:t>
            </a:r>
            <a:endParaRPr b="1"/>
          </a:p>
        </p:txBody>
      </p:sp>
      <p:sp>
        <p:nvSpPr>
          <p:cNvPr id="213" name="Google Shape;213;g292562377ee_1_23"/>
          <p:cNvSpPr txBox="1">
            <a:spLocks noGrp="1"/>
          </p:cNvSpPr>
          <p:nvPr>
            <p:ph type="body" idx="1"/>
          </p:nvPr>
        </p:nvSpPr>
        <p:spPr>
          <a:xfrm>
            <a:off x="646106" y="2052000"/>
            <a:ext cx="4557000" cy="41955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Clr>
                <a:schemeClr val="dk1"/>
              </a:buClr>
              <a:buSzPts val="1100"/>
              <a:buFont typeface="Arial"/>
              <a:buNone/>
            </a:pPr>
            <a:endParaRPr sz="3100" b="1">
              <a:latin typeface="Calibri"/>
              <a:ea typeface="Calibri"/>
              <a:cs typeface="Calibri"/>
              <a:sym typeface="Calibri"/>
            </a:endParaRPr>
          </a:p>
          <a:p>
            <a:pPr marL="0" lvl="0" indent="0" algn="l" rtl="0">
              <a:lnSpc>
                <a:spcPct val="100000"/>
              </a:lnSpc>
              <a:spcBef>
                <a:spcPts val="1000"/>
              </a:spcBef>
              <a:spcAft>
                <a:spcPts val="0"/>
              </a:spcAft>
              <a:buSzPts val="1440"/>
              <a:buNone/>
            </a:pPr>
            <a:endParaRPr/>
          </a:p>
        </p:txBody>
      </p:sp>
      <p:sp>
        <p:nvSpPr>
          <p:cNvPr id="214" name="Google Shape;214;g292562377ee_1_23"/>
          <p:cNvSpPr txBox="1">
            <a:spLocks noGrp="1"/>
          </p:cNvSpPr>
          <p:nvPr>
            <p:ph type="body" idx="1"/>
          </p:nvPr>
        </p:nvSpPr>
        <p:spPr>
          <a:xfrm>
            <a:off x="6213950" y="2052000"/>
            <a:ext cx="5728800" cy="46029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a:t>Campus Safety Assistants</a:t>
            </a:r>
            <a:endParaRPr/>
          </a:p>
          <a:p>
            <a:pPr marL="457200" lvl="0" indent="-320040" algn="l" rtl="0">
              <a:lnSpc>
                <a:spcPct val="100000"/>
              </a:lnSpc>
              <a:spcBef>
                <a:spcPts val="0"/>
              </a:spcBef>
              <a:spcAft>
                <a:spcPts val="0"/>
              </a:spcAft>
              <a:buSzPts val="1440"/>
              <a:buChar char="●"/>
            </a:pPr>
            <a:r>
              <a:rPr lang="en-US"/>
              <a:t>Child Care Staff</a:t>
            </a:r>
            <a:endParaRPr/>
          </a:p>
          <a:p>
            <a:pPr marL="457200" lvl="0" indent="-320040" algn="l" rtl="0">
              <a:lnSpc>
                <a:spcPct val="100000"/>
              </a:lnSpc>
              <a:spcBef>
                <a:spcPts val="0"/>
              </a:spcBef>
              <a:spcAft>
                <a:spcPts val="0"/>
              </a:spcAft>
              <a:buSzPts val="1440"/>
              <a:buChar char="●"/>
            </a:pPr>
            <a:r>
              <a:rPr lang="en-US"/>
              <a:t>Child Nutrition Staff</a:t>
            </a:r>
            <a:endParaRPr/>
          </a:p>
          <a:p>
            <a:pPr marL="457200" lvl="0" indent="-320040" algn="l" rtl="0">
              <a:lnSpc>
                <a:spcPct val="100000"/>
              </a:lnSpc>
              <a:spcBef>
                <a:spcPts val="0"/>
              </a:spcBef>
              <a:spcAft>
                <a:spcPts val="0"/>
              </a:spcAft>
              <a:buSzPts val="1440"/>
              <a:buChar char="●"/>
            </a:pPr>
            <a:r>
              <a:rPr lang="en-US"/>
              <a:t>Licensed Vocational Nurses</a:t>
            </a:r>
            <a:endParaRPr/>
          </a:p>
          <a:p>
            <a:pPr marL="457200" lvl="0" indent="-320040" algn="l" rtl="0">
              <a:lnSpc>
                <a:spcPct val="100000"/>
              </a:lnSpc>
              <a:spcBef>
                <a:spcPts val="0"/>
              </a:spcBef>
              <a:spcAft>
                <a:spcPts val="0"/>
              </a:spcAft>
              <a:buSzPts val="1440"/>
              <a:buChar char="●"/>
            </a:pPr>
            <a:r>
              <a:rPr lang="en-US"/>
              <a:t>Special Education Paraeducators</a:t>
            </a:r>
            <a:endParaRPr/>
          </a:p>
        </p:txBody>
      </p:sp>
      <p:sp>
        <p:nvSpPr>
          <p:cNvPr id="215" name="Google Shape;215;g292562377ee_1_23"/>
          <p:cNvSpPr txBox="1">
            <a:spLocks noGrp="1"/>
          </p:cNvSpPr>
          <p:nvPr>
            <p:ph type="body" idx="1"/>
          </p:nvPr>
        </p:nvSpPr>
        <p:spPr>
          <a:xfrm>
            <a:off x="241450" y="2052000"/>
            <a:ext cx="5728800" cy="39546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a:t>Registered Nurses</a:t>
            </a:r>
            <a:endParaRPr/>
          </a:p>
          <a:p>
            <a:pPr marL="457200" lvl="0" indent="-320040" algn="l" rtl="0">
              <a:spcBef>
                <a:spcPts val="1000"/>
              </a:spcBef>
              <a:spcAft>
                <a:spcPts val="0"/>
              </a:spcAft>
              <a:buSzPts val="1440"/>
              <a:buChar char="●"/>
            </a:pPr>
            <a:r>
              <a:rPr lang="en-US"/>
              <a:t>Speech Language Pathologists</a:t>
            </a:r>
            <a:endParaRPr/>
          </a:p>
          <a:p>
            <a:pPr marL="457200" lvl="0" indent="-320040" algn="l" rtl="0">
              <a:lnSpc>
                <a:spcPct val="100000"/>
              </a:lnSpc>
              <a:spcBef>
                <a:spcPts val="1000"/>
              </a:spcBef>
              <a:spcAft>
                <a:spcPts val="0"/>
              </a:spcAft>
              <a:buSzPts val="1440"/>
              <a:buChar char="●"/>
            </a:pPr>
            <a:r>
              <a:rPr lang="en-US"/>
              <a:t>Teachers with Special Education Credential(s)</a:t>
            </a:r>
            <a:endParaRPr/>
          </a:p>
          <a:p>
            <a:pPr marL="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SzPts val="1440"/>
              <a:buNone/>
            </a:pPr>
            <a:endParaRPr/>
          </a:p>
        </p:txBody>
      </p:sp>
      <p:sp>
        <p:nvSpPr>
          <p:cNvPr id="216" name="Google Shape;216;g292562377ee_1_23"/>
          <p:cNvSpPr txBox="1"/>
          <p:nvPr/>
        </p:nvSpPr>
        <p:spPr>
          <a:xfrm>
            <a:off x="6213950" y="1560825"/>
            <a:ext cx="54450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CLASSIFIED (NON-CREDENTIALED) </a:t>
            </a:r>
            <a:endParaRPr sz="2300" b="1" i="0" u="sng" strike="noStrike" cap="none">
              <a:solidFill>
                <a:schemeClr val="lt1"/>
              </a:solidFill>
              <a:latin typeface="Century Gothic"/>
              <a:ea typeface="Century Gothic"/>
              <a:cs typeface="Century Gothic"/>
              <a:sym typeface="Century Gothic"/>
            </a:endParaRPr>
          </a:p>
        </p:txBody>
      </p:sp>
      <p:sp>
        <p:nvSpPr>
          <p:cNvPr id="217" name="Google Shape;217;g292562377ee_1_23"/>
          <p:cNvSpPr txBox="1"/>
          <p:nvPr/>
        </p:nvSpPr>
        <p:spPr>
          <a:xfrm>
            <a:off x="525250" y="1560825"/>
            <a:ext cx="5728800" cy="538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1" i="0" u="sng" strike="noStrike" cap="none">
                <a:solidFill>
                  <a:schemeClr val="lt1"/>
                </a:solidFill>
                <a:latin typeface="Century Gothic"/>
                <a:ea typeface="Century Gothic"/>
                <a:cs typeface="Century Gothic"/>
                <a:sym typeface="Century Gothic"/>
              </a:rPr>
              <a:t>CERTIFICATED </a:t>
            </a:r>
            <a:endParaRPr sz="2300" b="1" i="0" u="sng" strike="noStrike" cap="none">
              <a:solidFill>
                <a:schemeClr val="lt1"/>
              </a:solidFill>
              <a:latin typeface="Century Gothic"/>
              <a:ea typeface="Century Gothic"/>
              <a:cs typeface="Century Gothic"/>
              <a:sym typeface="Century Gothic"/>
            </a:endParaRPr>
          </a:p>
        </p:txBody>
      </p:sp>
      <p:cxnSp>
        <p:nvCxnSpPr>
          <p:cNvPr id="218" name="Google Shape;218;g292562377ee_1_23"/>
          <p:cNvCxnSpPr/>
          <p:nvPr/>
        </p:nvCxnSpPr>
        <p:spPr>
          <a:xfrm>
            <a:off x="551511" y="1152918"/>
            <a:ext cx="9404700"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896</Words>
  <Application>Microsoft Office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Century Gothic</vt:lpstr>
      <vt:lpstr>Noto Sans Symbols</vt:lpstr>
      <vt:lpstr>Arial</vt:lpstr>
      <vt:lpstr>Calibri</vt:lpstr>
      <vt:lpstr>Ion</vt:lpstr>
      <vt:lpstr>Human Resources Overview</vt:lpstr>
      <vt:lpstr>ABOUT US</vt:lpstr>
      <vt:lpstr>HR Governance in K-12 School District</vt:lpstr>
      <vt:lpstr>CVUSD EMPLOYEE GROUPS</vt:lpstr>
      <vt:lpstr>PowerPoint Presentation</vt:lpstr>
      <vt:lpstr>PowerPoint Presentation</vt:lpstr>
      <vt:lpstr>ONBOARDING PROCESSES</vt:lpstr>
      <vt:lpstr>CURRENT VACANCIES</vt:lpstr>
      <vt:lpstr>RECURRING HIRING CHALLENGES</vt:lpstr>
      <vt:lpstr>RECRUITMENT APPROACH</vt:lpstr>
      <vt:lpstr>HR PROCESSES AND INITIATIVES</vt:lpstr>
      <vt:lpstr>JOB BULLETINS / APPLICATIONS </vt:lpstr>
      <vt:lpstr>HIRING TRENDS: DEMOGRAPHICS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Overview</dc:title>
  <dc:creator>Mihalevsky, Marina</dc:creator>
  <cp:lastModifiedBy>Snyder, Shannon</cp:lastModifiedBy>
  <cp:revision>1</cp:revision>
  <dcterms:created xsi:type="dcterms:W3CDTF">2022-01-12T23:22:44Z</dcterms:created>
  <dcterms:modified xsi:type="dcterms:W3CDTF">2023-10-27T21:00:28Z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0x0101007E2B594EDAE2F144AB9FB591BFD805CA</vt:lpwstr>
  </property>
</Properties>
</file>